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0" r:id="rId3"/>
    <p:sldId id="271" r:id="rId4"/>
    <p:sldId id="272" r:id="rId5"/>
    <p:sldId id="260" r:id="rId6"/>
    <p:sldId id="263" r:id="rId7"/>
    <p:sldId id="257" r:id="rId8"/>
    <p:sldId id="258" r:id="rId9"/>
    <p:sldId id="268" r:id="rId10"/>
    <p:sldId id="273" r:id="rId11"/>
    <p:sldId id="266"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7960"/>
    <a:srgbClr val="2951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83555" autoAdjust="0"/>
  </p:normalViewPr>
  <p:slideViewPr>
    <p:cSldViewPr snapToGrid="0">
      <p:cViewPr>
        <p:scale>
          <a:sx n="61" d="100"/>
          <a:sy n="61" d="100"/>
        </p:scale>
        <p:origin x="600" y="6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99DE6B-4D10-467C-833F-370622DFF837}"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AE3D3-F7DC-40DF-AA6D-763C3596E623}" type="slidenum">
              <a:rPr lang="en-US" smtClean="0"/>
              <a:t>‹#›</a:t>
            </a:fld>
            <a:endParaRPr lang="en-US"/>
          </a:p>
        </p:txBody>
      </p:sp>
    </p:spTree>
    <p:extLst>
      <p:ext uri="{BB962C8B-B14F-4D97-AF65-F5344CB8AC3E}">
        <p14:creationId xmlns:p14="http://schemas.microsoft.com/office/powerpoint/2010/main" val="96616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For our final project, the app that Jasmine and I chose to develop is a Delay Estimator, or a delay prediction model that forecasts rail delay on the New Jersey transit system. With both heavy rail and light rail in the system, New Jersey transit serves as commuter rail between Philadelphia, New Jersey, and New York City.</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1</a:t>
            </a:fld>
            <a:endParaRPr lang="en-US"/>
          </a:p>
        </p:txBody>
      </p:sp>
    </p:spTree>
    <p:extLst>
      <p:ext uri="{BB962C8B-B14F-4D97-AF65-F5344CB8AC3E}">
        <p14:creationId xmlns:p14="http://schemas.microsoft.com/office/powerpoint/2010/main" val="131060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 For our models, we train on the first five weeks and test on the last three. So far, we have developed four different models with increasing levels of detail: time, space, weather, and time lag data. From testing these predictions, we can see that our most detailed model predicts general trends and small delays well, but misses periods of long delay.</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10</a:t>
            </a:fld>
            <a:endParaRPr lang="en-US"/>
          </a:p>
        </p:txBody>
      </p:sp>
    </p:spTree>
    <p:extLst>
      <p:ext uri="{BB962C8B-B14F-4D97-AF65-F5344CB8AC3E}">
        <p14:creationId xmlns:p14="http://schemas.microsoft.com/office/powerpoint/2010/main" val="4177826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It is clear that Mean Absolute Error decreases with the models that have additional independent variables. A couple of our ideas on improving accuracy are to expand our sample size to allow us to train on more data, and to improve on the current model by adding more variables or finding other relevant independent data such as weather.</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11</a:t>
            </a:fld>
            <a:endParaRPr lang="en-US"/>
          </a:p>
        </p:txBody>
      </p:sp>
    </p:spTree>
    <p:extLst>
      <p:ext uri="{BB962C8B-B14F-4D97-AF65-F5344CB8AC3E}">
        <p14:creationId xmlns:p14="http://schemas.microsoft.com/office/powerpoint/2010/main" val="30253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Our current idea for the Delay Estimator is fairly simple, but has great potential to be expanded on. With more data, especially data on Amtrak and SEPTA, as they both are used as connectors or replacements for NJ transit, this estimator could be used for the benefit of more customers. With enough planning power, agencies could use this tool to predict and mitigate delays before they happen.</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12</a:t>
            </a:fld>
            <a:endParaRPr lang="en-US"/>
          </a:p>
        </p:txBody>
      </p:sp>
    </p:spTree>
    <p:extLst>
      <p:ext uri="{BB962C8B-B14F-4D97-AF65-F5344CB8AC3E}">
        <p14:creationId xmlns:p14="http://schemas.microsoft.com/office/powerpoint/2010/main" val="35421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Amtrak is also commuter rail for the Northeast, so we originally planned to develop a website add-on for people buying their train tickets in advance. However, the Amtrak data does not include schedule times, which left us only with NJ Transit data. New Jersey Transit also has a different system than Amtrak: it only sells tickets on its mobile app, or in person.</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2</a:t>
            </a:fld>
            <a:endParaRPr lang="en-US"/>
          </a:p>
        </p:txBody>
      </p:sp>
    </p:spTree>
    <p:extLst>
      <p:ext uri="{BB962C8B-B14F-4D97-AF65-F5344CB8AC3E}">
        <p14:creationId xmlns:p14="http://schemas.microsoft.com/office/powerpoint/2010/main" val="268987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Additionally, its ticket prices do not fluctuate like Amtrak tickets, which vary based on date of reservation. Because of this, predicting delay far in advance is not as important for our project. So, we decided to conceptualize a tool for the New Jersey Transit App, and in particular, its Trip Planner feature. This feature allows riders to look at future trips for a specific date and time.</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3</a:t>
            </a:fld>
            <a:endParaRPr lang="en-US"/>
          </a:p>
        </p:txBody>
      </p:sp>
    </p:spTree>
    <p:extLst>
      <p:ext uri="{BB962C8B-B14F-4D97-AF65-F5344CB8AC3E}">
        <p14:creationId xmlns:p14="http://schemas.microsoft.com/office/powerpoint/2010/main" val="534821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In the resulting "Trip Options" screen, we aim to add an indicator for possible delay for each schedule option available, that refers to the total predicted time delay for each trip. Yellow indicates 10-19 minutes combined predicted delay, orange for 20-29 minutes, and red for over 30 minutes. There is no indicator for under 10 minutes, as we consider that "acceptable."</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4</a:t>
            </a:fld>
            <a:endParaRPr lang="en-US"/>
          </a:p>
        </p:txBody>
      </p:sp>
    </p:spTree>
    <p:extLst>
      <p:ext uri="{BB962C8B-B14F-4D97-AF65-F5344CB8AC3E}">
        <p14:creationId xmlns:p14="http://schemas.microsoft.com/office/powerpoint/2010/main" val="190247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In the Detailed Trip View, we would also add the same icons and categorization color scheme for each leg of a trip. For an entire trip, these would all be summed up and displayed accordingly.</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5</a:t>
            </a:fld>
            <a:endParaRPr lang="en-US"/>
          </a:p>
        </p:txBody>
      </p:sp>
    </p:spTree>
    <p:extLst>
      <p:ext uri="{BB962C8B-B14F-4D97-AF65-F5344CB8AC3E}">
        <p14:creationId xmlns:p14="http://schemas.microsoft.com/office/powerpoint/2010/main" val="3255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We are mainly using a dataset from Kaggle, which scrapes its data from the NJ Transit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DepartureVision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Real Time Train Status service. Our sample months are January and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Feburary</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2021. The dataset is made up of basic identification, spatial, and temporal data. We have also added weather data through the RIEM R package.</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6</a:t>
            </a:fld>
            <a:endParaRPr lang="en-US"/>
          </a:p>
        </p:txBody>
      </p:sp>
    </p:spTree>
    <p:extLst>
      <p:ext uri="{BB962C8B-B14F-4D97-AF65-F5344CB8AC3E}">
        <p14:creationId xmlns:p14="http://schemas.microsoft.com/office/powerpoint/2010/main" val="1288663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We first needed to actually determine if delay is severe enough often enough to warrant developing a model. As you can see, most trains in our sample set are delayed under ten minutes, with frequency reaching very low levels for delay over 40 minutes, and even less for over an hour.</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7</a:t>
            </a:fld>
            <a:endParaRPr lang="en-US"/>
          </a:p>
        </p:txBody>
      </p:sp>
    </p:spTree>
    <p:extLst>
      <p:ext uri="{BB962C8B-B14F-4D97-AF65-F5344CB8AC3E}">
        <p14:creationId xmlns:p14="http://schemas.microsoft.com/office/powerpoint/2010/main" val="515196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 To further examine delay, we used two metrics from the UK Southern Railroad; the first, "on time," considers the percentage of trains that arrive at each stop on schedule. For New Jersey Transit, the on-time rate of trains is usually low, with most trains only reaching each stop at its scheduled time 10-20% of the time.</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8</a:t>
            </a:fld>
            <a:endParaRPr lang="en-US"/>
          </a:p>
        </p:txBody>
      </p:sp>
    </p:spTree>
    <p:extLst>
      <p:ext uri="{BB962C8B-B14F-4D97-AF65-F5344CB8AC3E}">
        <p14:creationId xmlns:p14="http://schemas.microsoft.com/office/powerpoint/2010/main" val="3698873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The second indicator is the "Public Performance Measure," which refers to the percentage of trains that arrive at their stops within 5 minutes. Even using different brackets for PPM, it is clear that PPM varies spatially (and is especially low on the Philly-Atlantic City line). So, we concluded that there are sufficient delays within the system to warrant modeling.</a:t>
            </a:r>
          </a:p>
          <a:p>
            <a:endParaRPr lang="en-US" dirty="0"/>
          </a:p>
        </p:txBody>
      </p:sp>
      <p:sp>
        <p:nvSpPr>
          <p:cNvPr id="4" name="Slide Number Placeholder 3"/>
          <p:cNvSpPr>
            <a:spLocks noGrp="1"/>
          </p:cNvSpPr>
          <p:nvPr>
            <p:ph type="sldNum" sz="quarter" idx="5"/>
          </p:nvPr>
        </p:nvSpPr>
        <p:spPr/>
        <p:txBody>
          <a:bodyPr/>
          <a:lstStyle/>
          <a:p>
            <a:fld id="{766AE3D3-F7DC-40DF-AA6D-763C3596E623}" type="slidenum">
              <a:rPr lang="en-US" smtClean="0"/>
              <a:t>9</a:t>
            </a:fld>
            <a:endParaRPr lang="en-US"/>
          </a:p>
        </p:txBody>
      </p:sp>
    </p:spTree>
    <p:extLst>
      <p:ext uri="{BB962C8B-B14F-4D97-AF65-F5344CB8AC3E}">
        <p14:creationId xmlns:p14="http://schemas.microsoft.com/office/powerpoint/2010/main" val="406380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3B6A9-C135-4B9C-B646-DD22B0079211}"/>
              </a:ext>
            </a:extLst>
          </p:cNvPr>
          <p:cNvSpPr>
            <a:spLocks noGrp="1"/>
          </p:cNvSpPr>
          <p:nvPr>
            <p:ph type="ctrTitle"/>
          </p:nvPr>
        </p:nvSpPr>
        <p:spPr>
          <a:xfrm>
            <a:off x="1524000" y="1122363"/>
            <a:ext cx="9144000" cy="2387600"/>
          </a:xfrm>
        </p:spPr>
        <p:txBody>
          <a:bodyPr anchor="b">
            <a:normAutofit/>
          </a:bodyPr>
          <a:lstStyle>
            <a:lvl1pPr algn="ctr">
              <a:defRPr lang="en-US" dirty="0"/>
            </a:lvl1pPr>
          </a:lstStyle>
          <a:p>
            <a:r>
              <a:rPr lang="en-US" dirty="0"/>
              <a:t>Click to edit Master title style</a:t>
            </a:r>
          </a:p>
        </p:txBody>
      </p:sp>
      <p:sp>
        <p:nvSpPr>
          <p:cNvPr id="3" name="Subtitle 2">
            <a:extLst>
              <a:ext uri="{FF2B5EF4-FFF2-40B4-BE49-F238E27FC236}">
                <a16:creationId xmlns:a16="http://schemas.microsoft.com/office/drawing/2014/main" id="{6CC41B7E-0386-4AD0-BA6C-0382C94493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3DD5DD4-4B23-483D-80AE-CAC2455A7C78}"/>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5" name="Footer Placeholder 4">
            <a:extLst>
              <a:ext uri="{FF2B5EF4-FFF2-40B4-BE49-F238E27FC236}">
                <a16:creationId xmlns:a16="http://schemas.microsoft.com/office/drawing/2014/main" id="{5C4DDF31-D035-4501-999B-E8AD8311D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294FB-7FB4-4D3D-97FB-DE21EC1DE42B}"/>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415028038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2480-9FF8-4641-A08C-9ED9708FDD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2303CD-152C-4062-BF7B-6C30BC7CA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1C841-2036-4194-B1FF-24E4631D18EC}"/>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5" name="Footer Placeholder 4">
            <a:extLst>
              <a:ext uri="{FF2B5EF4-FFF2-40B4-BE49-F238E27FC236}">
                <a16:creationId xmlns:a16="http://schemas.microsoft.com/office/drawing/2014/main" id="{C74FED91-E2B8-4F9B-8C78-B82C4F3007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D6502-BE64-4A04-9DB2-2117966BDC5F}"/>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430962695"/>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0F75D6-FB95-4CE0-8FED-276C9876EF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38F27E-08A1-4166-B9D3-B5C5155D69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4D0745-BAB1-4788-9A48-C5E2B233DCE2}"/>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5" name="Footer Placeholder 4">
            <a:extLst>
              <a:ext uri="{FF2B5EF4-FFF2-40B4-BE49-F238E27FC236}">
                <a16:creationId xmlns:a16="http://schemas.microsoft.com/office/drawing/2014/main" id="{3E208F27-3CCC-4480-9F95-F5A69CC6F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818F8-210D-4E3F-911A-97D58F941EF2}"/>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2883107825"/>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6AD45-38F8-4630-891E-08206AD4BB7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18E2DC3-66C5-49A9-8620-A4B60AC1B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50E30-9FCC-46A7-B267-CB9B5E4A4143}"/>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5" name="Footer Placeholder 4">
            <a:extLst>
              <a:ext uri="{FF2B5EF4-FFF2-40B4-BE49-F238E27FC236}">
                <a16:creationId xmlns:a16="http://schemas.microsoft.com/office/drawing/2014/main" id="{A0DAFDDF-6802-40E7-9753-53E102DDB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A3D83-C825-43B2-A016-E427B20DA391}"/>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1441615286"/>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613A-5A6E-44C6-BCFA-1178E50C8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065A6E-3A51-48EF-B8CF-9C9839E1F3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B3F283-9CB3-4974-9CEC-8627EB5AC2B6}"/>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5" name="Footer Placeholder 4">
            <a:extLst>
              <a:ext uri="{FF2B5EF4-FFF2-40B4-BE49-F238E27FC236}">
                <a16:creationId xmlns:a16="http://schemas.microsoft.com/office/drawing/2014/main" id="{D24D08A4-A3AA-4873-BA0D-A858320DC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5089D-FE19-4200-ACFF-5BF4828237D9}"/>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947437691"/>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D394-D191-4960-A1D9-FAC26D3E4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F24869-7923-4A95-9907-83EA35CDB3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8850C2-D015-4962-A273-F793766724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2AAA6A-DCB3-4560-BC4A-5F6470995DC9}"/>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6" name="Footer Placeholder 5">
            <a:extLst>
              <a:ext uri="{FF2B5EF4-FFF2-40B4-BE49-F238E27FC236}">
                <a16:creationId xmlns:a16="http://schemas.microsoft.com/office/drawing/2014/main" id="{71403BC9-E387-4149-A022-3EAE88981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05D76-B836-49C4-8B54-18924446D454}"/>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220451175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158E-C1E1-43A0-9856-7DFB98761A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6DB17-BBD4-4C03-AC82-B1AB4C2A02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B9B12A-3406-4B2C-8FCB-01CF198BE5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D8A441-F6C9-4CB5-9A5A-5B72735576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FEF2B0-5E59-4F39-95F6-8EA1079979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930DB1-0C14-4767-B5C9-BBEF5ACA8452}"/>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8" name="Footer Placeholder 7">
            <a:extLst>
              <a:ext uri="{FF2B5EF4-FFF2-40B4-BE49-F238E27FC236}">
                <a16:creationId xmlns:a16="http://schemas.microsoft.com/office/drawing/2014/main" id="{DA25D846-5349-4A54-9415-760BB7725C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BA2BB6-5AD3-456A-84FD-A873A409707D}"/>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447360055"/>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C67A-07ED-49DB-B2F1-48FE9DEF80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5E9051-C4F5-4F07-A308-EA242FEFE402}"/>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4" name="Footer Placeholder 3">
            <a:extLst>
              <a:ext uri="{FF2B5EF4-FFF2-40B4-BE49-F238E27FC236}">
                <a16:creationId xmlns:a16="http://schemas.microsoft.com/office/drawing/2014/main" id="{C17947D5-7622-43E2-B84B-19DB759914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2500AD-7444-42C0-B63A-E9E788A2AACB}"/>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1542015354"/>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1850E-6646-4A93-8161-5BEA9762D1E1}"/>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3" name="Footer Placeholder 2">
            <a:extLst>
              <a:ext uri="{FF2B5EF4-FFF2-40B4-BE49-F238E27FC236}">
                <a16:creationId xmlns:a16="http://schemas.microsoft.com/office/drawing/2014/main" id="{16F10971-475C-4E9F-BACF-C4B677D486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85433B-00DD-4DDB-A406-5EC1BEDE9C6C}"/>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342993297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1688E-4EE6-4ACA-AAC3-A584124451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DD9561-6393-462E-A380-A8150EA6FC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DF296B-AB9D-4DEE-AD1D-04A386821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538DAA-3E81-47E8-BCD1-97D1BE9BDFF3}"/>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6" name="Footer Placeholder 5">
            <a:extLst>
              <a:ext uri="{FF2B5EF4-FFF2-40B4-BE49-F238E27FC236}">
                <a16:creationId xmlns:a16="http://schemas.microsoft.com/office/drawing/2014/main" id="{C1BC4B23-31E6-40D7-83F9-95E78E7F8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16A07B-4F04-4589-9DBA-49FA219B4669}"/>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473542761"/>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8C4E-900C-4220-B9AC-802995C558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F84601-02FF-47CC-BB37-47D4FAF9DB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23F863-F3C7-4017-952F-7485540404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6DEE2A-BE5A-4FDF-B0A1-6398B31E38D6}"/>
              </a:ext>
            </a:extLst>
          </p:cNvPr>
          <p:cNvSpPr>
            <a:spLocks noGrp="1"/>
          </p:cNvSpPr>
          <p:nvPr>
            <p:ph type="dt" sz="half" idx="10"/>
          </p:nvPr>
        </p:nvSpPr>
        <p:spPr/>
        <p:txBody>
          <a:bodyPr/>
          <a:lstStyle/>
          <a:p>
            <a:fld id="{1F48A28A-645A-4081-BFA7-1B6031C7D6BC}" type="datetimeFigureOut">
              <a:rPr lang="en-US" smtClean="0"/>
              <a:t>12/16/2021</a:t>
            </a:fld>
            <a:endParaRPr lang="en-US"/>
          </a:p>
        </p:txBody>
      </p:sp>
      <p:sp>
        <p:nvSpPr>
          <p:cNvPr id="6" name="Footer Placeholder 5">
            <a:extLst>
              <a:ext uri="{FF2B5EF4-FFF2-40B4-BE49-F238E27FC236}">
                <a16:creationId xmlns:a16="http://schemas.microsoft.com/office/drawing/2014/main" id="{28129120-18F3-4280-92C4-13AD6D69B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32510-7771-4DB6-AF25-908B88A68B4E}"/>
              </a:ext>
            </a:extLst>
          </p:cNvPr>
          <p:cNvSpPr>
            <a:spLocks noGrp="1"/>
          </p:cNvSpPr>
          <p:nvPr>
            <p:ph type="sldNum" sz="quarter" idx="12"/>
          </p:nvPr>
        </p:nvSpPr>
        <p:spPr/>
        <p:txBody>
          <a:bodyPr/>
          <a:lstStyle/>
          <a:p>
            <a:fld id="{8871868B-E341-4232-AB14-33D84742D122}" type="slidenum">
              <a:rPr lang="en-US" smtClean="0"/>
              <a:t>‹#›</a:t>
            </a:fld>
            <a:endParaRPr lang="en-US"/>
          </a:p>
        </p:txBody>
      </p:sp>
    </p:spTree>
    <p:extLst>
      <p:ext uri="{BB962C8B-B14F-4D97-AF65-F5344CB8AC3E}">
        <p14:creationId xmlns:p14="http://schemas.microsoft.com/office/powerpoint/2010/main" val="498107366"/>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C00E3-6612-417E-8309-3EF678291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A15F6FC-F366-426C-B073-42B6A2A985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35E09E4-DB4D-4C0E-8AA7-B6762BB65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48A28A-645A-4081-BFA7-1B6031C7D6BC}" type="datetimeFigureOut">
              <a:rPr lang="en-US" smtClean="0"/>
              <a:t>12/16/2021</a:t>
            </a:fld>
            <a:endParaRPr lang="en-US"/>
          </a:p>
        </p:txBody>
      </p:sp>
      <p:sp>
        <p:nvSpPr>
          <p:cNvPr id="5" name="Footer Placeholder 4">
            <a:extLst>
              <a:ext uri="{FF2B5EF4-FFF2-40B4-BE49-F238E27FC236}">
                <a16:creationId xmlns:a16="http://schemas.microsoft.com/office/drawing/2014/main" id="{E91A3376-4506-4615-BB4D-DFB396A6C6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89DECA-270A-4A15-AF2A-F6E42CC36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1868B-E341-4232-AB14-33D84742D122}" type="slidenum">
              <a:rPr lang="en-US" smtClean="0"/>
              <a:t>‹#›</a:t>
            </a:fld>
            <a:endParaRPr lang="en-US"/>
          </a:p>
        </p:txBody>
      </p:sp>
    </p:spTree>
    <p:extLst>
      <p:ext uri="{BB962C8B-B14F-4D97-AF65-F5344CB8AC3E}">
        <p14:creationId xmlns:p14="http://schemas.microsoft.com/office/powerpoint/2010/main" val="4109831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xStyles>
    <p:titleStyle>
      <a:lvl1pPr algn="l" defTabSz="914400" rtl="0" eaLnBrk="1" latinLnBrk="0" hangingPunct="1">
        <a:lnSpc>
          <a:spcPct val="90000"/>
        </a:lnSpc>
        <a:spcBef>
          <a:spcPct val="0"/>
        </a:spcBef>
        <a:buNone/>
        <a:defRPr sz="4000" kern="1200">
          <a:solidFill>
            <a:schemeClr val="tx1"/>
          </a:solidFill>
          <a:latin typeface="Segoe UI Variable Display Semib"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svg"/><Relationship Id="rId4" Type="http://schemas.openxmlformats.org/officeDocument/2006/relationships/notesSlide" Target="../notesSlides/notesSlide4.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19.png"/><Relationship Id="rId10" Type="http://schemas.openxmlformats.org/officeDocument/2006/relationships/image" Target="../media/image16.svg"/><Relationship Id="rId4" Type="http://schemas.openxmlformats.org/officeDocument/2006/relationships/notesSlide" Target="../notesSlides/notesSlide5.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hyperlink" Target="https://dv.njtransit.com/webdisplay/tid-mobile.aspx?sid=NY"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9CEA-F428-4BAD-B384-4D77818DBAF5}"/>
              </a:ext>
            </a:extLst>
          </p:cNvPr>
          <p:cNvSpPr>
            <a:spLocks noGrp="1"/>
          </p:cNvSpPr>
          <p:nvPr>
            <p:ph type="ctrTitle"/>
          </p:nvPr>
        </p:nvSpPr>
        <p:spPr>
          <a:xfrm>
            <a:off x="5277329" y="640080"/>
            <a:ext cx="6274590" cy="2963467"/>
          </a:xfrm>
          <a:noFill/>
        </p:spPr>
        <p:txBody>
          <a:bodyPr>
            <a:normAutofit/>
          </a:bodyPr>
          <a:lstStyle/>
          <a:p>
            <a:pPr algn="l"/>
            <a:r>
              <a:rPr lang="en-US" sz="6600" dirty="0">
                <a:latin typeface="Russo One" panose="02000503050000020004" pitchFamily="2" charset="0"/>
              </a:rPr>
              <a:t>Delay Estimator</a:t>
            </a:r>
          </a:p>
        </p:txBody>
      </p:sp>
      <p:sp>
        <p:nvSpPr>
          <p:cNvPr id="3" name="Subtitle 2">
            <a:extLst>
              <a:ext uri="{FF2B5EF4-FFF2-40B4-BE49-F238E27FC236}">
                <a16:creationId xmlns:a16="http://schemas.microsoft.com/office/drawing/2014/main" id="{2BCC204D-8230-43CA-AFB9-3C2EB7416289}"/>
              </a:ext>
            </a:extLst>
          </p:cNvPr>
          <p:cNvSpPr>
            <a:spLocks noGrp="1"/>
          </p:cNvSpPr>
          <p:nvPr>
            <p:ph type="subTitle" idx="1"/>
          </p:nvPr>
        </p:nvSpPr>
        <p:spPr>
          <a:xfrm>
            <a:off x="5277329" y="3603547"/>
            <a:ext cx="6274590" cy="1421068"/>
          </a:xfrm>
          <a:noFill/>
        </p:spPr>
        <p:txBody>
          <a:bodyPr>
            <a:normAutofit/>
          </a:bodyPr>
          <a:lstStyle/>
          <a:p>
            <a:pPr algn="l"/>
            <a:r>
              <a:rPr lang="en-US" dirty="0"/>
              <a:t>A Forecasting Tool for New Jersey Train Delay</a:t>
            </a:r>
          </a:p>
        </p:txBody>
      </p:sp>
      <p:pic>
        <p:nvPicPr>
          <p:cNvPr id="4" name="Picture 2">
            <a:extLst>
              <a:ext uri="{FF2B5EF4-FFF2-40B4-BE49-F238E27FC236}">
                <a16:creationId xmlns:a16="http://schemas.microsoft.com/office/drawing/2014/main" id="{B38BF093-B852-46A1-AF82-5A95DD982C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64" r="-1" b="4401"/>
          <a:stretch/>
        </p:blipFill>
        <p:spPr bwMode="auto">
          <a:xfrm>
            <a:off x="409899" y="10"/>
            <a:ext cx="4654296"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BD546A94-2221-422F-AD9B-D6D869EDCEDB}"/>
              </a:ext>
            </a:extLst>
          </p:cNvPr>
          <p:cNvSpPr txBox="1">
            <a:spLocks/>
          </p:cNvSpPr>
          <p:nvPr/>
        </p:nvSpPr>
        <p:spPr>
          <a:xfrm>
            <a:off x="5277329" y="5144655"/>
            <a:ext cx="6274590" cy="1135946"/>
          </a:xfrm>
          <a:prstGeom prst="rect">
            <a:avLst/>
          </a:prstGeom>
          <a:noFill/>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800" dirty="0"/>
              <a:t>MUSA 508 Fall 2021</a:t>
            </a:r>
          </a:p>
          <a:p>
            <a:pPr algn="l">
              <a:lnSpc>
                <a:spcPct val="100000"/>
              </a:lnSpc>
            </a:pPr>
            <a:r>
              <a:rPr lang="en-US" sz="1800" dirty="0"/>
              <a:t>Final: Project 4</a:t>
            </a:r>
          </a:p>
          <a:p>
            <a:pPr algn="l">
              <a:lnSpc>
                <a:spcPct val="100000"/>
              </a:lnSpc>
            </a:pPr>
            <a:r>
              <a:rPr lang="en-US" sz="1800" dirty="0"/>
              <a:t>Jasmine Siyu Wu and Zoe Yoo</a:t>
            </a:r>
          </a:p>
        </p:txBody>
      </p:sp>
      <p:pic>
        <p:nvPicPr>
          <p:cNvPr id="14" name="Audio 13">
            <a:hlinkClick r:id="" action="ppaction://media"/>
            <a:extLst>
              <a:ext uri="{FF2B5EF4-FFF2-40B4-BE49-F238E27FC236}">
                <a16:creationId xmlns:a16="http://schemas.microsoft.com/office/drawing/2014/main" id="{4E226887-051E-41A1-AA3A-51A9D7D6D9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944148029"/>
      </p:ext>
    </p:extLst>
  </p:cSld>
  <p:clrMapOvr>
    <a:masterClrMapping/>
  </p:clrMapOvr>
  <mc:AlternateContent xmlns:mc="http://schemas.openxmlformats.org/markup-compatibility/2006">
    <mc:Choice xmlns:p14="http://schemas.microsoft.com/office/powerpoint/2010/main" Requires="p14">
      <p:transition spd="slow" p14:dur="2000" advTm="18239"/>
    </mc:Choice>
    <mc:Fallback>
      <p:transition spd="slow" advTm="18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62A3-B21D-4D41-917A-A742AD32C69D}"/>
              </a:ext>
            </a:extLst>
          </p:cNvPr>
          <p:cNvSpPr>
            <a:spLocks noGrp="1"/>
          </p:cNvSpPr>
          <p:nvPr>
            <p:ph type="title"/>
          </p:nvPr>
        </p:nvSpPr>
        <p:spPr>
          <a:xfrm>
            <a:off x="951100" y="586822"/>
            <a:ext cx="3758060" cy="1645920"/>
          </a:xfrm>
        </p:spPr>
        <p:txBody>
          <a:bodyPr>
            <a:normAutofit/>
          </a:bodyPr>
          <a:lstStyle/>
          <a:p>
            <a:r>
              <a:rPr lang="en-US" altLang="zh-CN" sz="3200" dirty="0">
                <a:latin typeface="Russo One" panose="02000503050000020004" pitchFamily="2" charset="0"/>
              </a:rPr>
              <a:t>Regression Model</a:t>
            </a:r>
            <a:endParaRPr lang="en-US" sz="3200" dirty="0">
              <a:latin typeface="Russo One" panose="02000503050000020004" pitchFamily="2" charset="0"/>
            </a:endParaRPr>
          </a:p>
        </p:txBody>
      </p:sp>
      <p:sp>
        <p:nvSpPr>
          <p:cNvPr id="26" name="Rectangle 2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8" name="Rectangle 2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6">
            <a:extLst>
              <a:ext uri="{FF2B5EF4-FFF2-40B4-BE49-F238E27FC236}">
                <a16:creationId xmlns:a16="http://schemas.microsoft.com/office/drawing/2014/main" id="{51CD3E49-E0D6-460F-AB1E-E2015BE8E6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02"/>
          <a:stretch/>
        </p:blipFill>
        <p:spPr bwMode="auto">
          <a:xfrm>
            <a:off x="5523488" y="561937"/>
            <a:ext cx="4873524" cy="1538379"/>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598CF4BB-4A6B-4215-A22B-E960C982ECC7}"/>
              </a:ext>
            </a:extLst>
          </p:cNvPr>
          <p:cNvSpPr txBox="1">
            <a:spLocks/>
          </p:cNvSpPr>
          <p:nvPr/>
        </p:nvSpPr>
        <p:spPr>
          <a:xfrm>
            <a:off x="5559442" y="1683214"/>
            <a:ext cx="4252186" cy="9909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chemeClr val="accent2"/>
                </a:solidFill>
              </a:rPr>
              <a:t>Split: Train on first five weeks, test on last three</a:t>
            </a:r>
          </a:p>
        </p:txBody>
      </p:sp>
      <p:pic>
        <p:nvPicPr>
          <p:cNvPr id="15" name="Picture 14" descr="Timeline&#10;&#10;Description automatically generated">
            <a:extLst>
              <a:ext uri="{FF2B5EF4-FFF2-40B4-BE49-F238E27FC236}">
                <a16:creationId xmlns:a16="http://schemas.microsoft.com/office/drawing/2014/main" id="{0DAC8170-DC4F-4D97-8C6E-7671DC7053F4}"/>
              </a:ext>
            </a:extLst>
          </p:cNvPr>
          <p:cNvPicPr>
            <a:picLocks noChangeAspect="1"/>
          </p:cNvPicPr>
          <p:nvPr/>
        </p:nvPicPr>
        <p:blipFill rotWithShape="1">
          <a:blip r:embed="rId6">
            <a:extLst>
              <a:ext uri="{28A0092B-C50C-407E-A947-70E740481C1C}">
                <a14:useLocalDpi xmlns:a14="http://schemas.microsoft.com/office/drawing/2010/main" val="0"/>
              </a:ext>
            </a:extLst>
          </a:blip>
          <a:srcRect b="3069"/>
          <a:stretch/>
        </p:blipFill>
        <p:spPr>
          <a:xfrm>
            <a:off x="5412284" y="2720146"/>
            <a:ext cx="6013277" cy="3885832"/>
          </a:xfrm>
          <a:prstGeom prst="rect">
            <a:avLst/>
          </a:prstGeom>
        </p:spPr>
      </p:pic>
      <p:sp>
        <p:nvSpPr>
          <p:cNvPr id="16" name="Content Placeholder 2">
            <a:extLst>
              <a:ext uri="{FF2B5EF4-FFF2-40B4-BE49-F238E27FC236}">
                <a16:creationId xmlns:a16="http://schemas.microsoft.com/office/drawing/2014/main" id="{002207AD-BCA0-48F1-AB48-17C3A5A266A3}"/>
              </a:ext>
            </a:extLst>
          </p:cNvPr>
          <p:cNvSpPr>
            <a:spLocks noGrp="1"/>
          </p:cNvSpPr>
          <p:nvPr>
            <p:ph idx="1"/>
          </p:nvPr>
        </p:nvSpPr>
        <p:spPr>
          <a:xfrm>
            <a:off x="654157" y="2410231"/>
            <a:ext cx="4869331" cy="3885832"/>
          </a:xfrm>
        </p:spPr>
        <p:txBody>
          <a:bodyPr anchor="ctr">
            <a:normAutofit/>
          </a:bodyPr>
          <a:lstStyle/>
          <a:p>
            <a:pPr marL="0" indent="0">
              <a:lnSpc>
                <a:spcPct val="250000"/>
              </a:lnSpc>
              <a:buNone/>
            </a:pPr>
            <a:r>
              <a:rPr lang="en-US" sz="2000" b="1" dirty="0"/>
              <a:t>Four different models:</a:t>
            </a:r>
            <a:endParaRPr lang="en-US" altLang="zh-CN" sz="1600" dirty="0"/>
          </a:p>
          <a:p>
            <a:pPr marL="0" indent="0">
              <a:lnSpc>
                <a:spcPct val="200000"/>
              </a:lnSpc>
              <a:buNone/>
            </a:pPr>
            <a:r>
              <a:rPr lang="en-US" altLang="zh-CN" sz="1500" b="1" dirty="0"/>
              <a:t>A.</a:t>
            </a:r>
            <a:r>
              <a:rPr lang="zh-CN" altLang="en-US" sz="1500" b="1" dirty="0"/>
              <a:t> </a:t>
            </a:r>
            <a:r>
              <a:rPr lang="en-US" sz="1500" dirty="0"/>
              <a:t>Time – time of day, day of the week</a:t>
            </a:r>
          </a:p>
          <a:p>
            <a:pPr marL="0" indent="0">
              <a:lnSpc>
                <a:spcPct val="200000"/>
              </a:lnSpc>
              <a:buNone/>
            </a:pPr>
            <a:r>
              <a:rPr lang="en-US" altLang="zh-CN" sz="1500" b="1" dirty="0"/>
              <a:t>B. </a:t>
            </a:r>
            <a:r>
              <a:rPr lang="en-US" sz="1500" dirty="0"/>
              <a:t>Space – origin and destination stations</a:t>
            </a:r>
          </a:p>
          <a:p>
            <a:pPr marL="0" indent="0">
              <a:lnSpc>
                <a:spcPct val="200000"/>
              </a:lnSpc>
              <a:buNone/>
            </a:pPr>
            <a:r>
              <a:rPr lang="en-US" sz="1500" b="1" dirty="0"/>
              <a:t>C. </a:t>
            </a:r>
            <a:r>
              <a:rPr lang="en-US" sz="1500" dirty="0"/>
              <a:t>Time, Space, Weather (temperature/precipitation)</a:t>
            </a:r>
          </a:p>
          <a:p>
            <a:pPr marL="0" indent="0">
              <a:lnSpc>
                <a:spcPct val="200000"/>
              </a:lnSpc>
              <a:buNone/>
            </a:pPr>
            <a:r>
              <a:rPr lang="en-US" sz="1500" b="1" dirty="0"/>
              <a:t>D. </a:t>
            </a:r>
            <a:r>
              <a:rPr lang="en-US" sz="1500" dirty="0"/>
              <a:t>Time, Space, Weather, &amp; Time Lag</a:t>
            </a:r>
          </a:p>
        </p:txBody>
      </p:sp>
      <p:pic>
        <p:nvPicPr>
          <p:cNvPr id="4" name="Audio 3">
            <a:hlinkClick r:id="" action="ppaction://media"/>
            <a:extLst>
              <a:ext uri="{FF2B5EF4-FFF2-40B4-BE49-F238E27FC236}">
                <a16:creationId xmlns:a16="http://schemas.microsoft.com/office/drawing/2014/main" id="{ECD0C8DB-B52E-4AAD-A162-CBF4958D0B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277127164"/>
      </p:ext>
    </p:extLst>
  </p:cSld>
  <p:clrMapOvr>
    <a:masterClrMapping/>
  </p:clrMapOvr>
  <mc:AlternateContent xmlns:mc="http://schemas.openxmlformats.org/markup-compatibility/2006">
    <mc:Choice xmlns:p14="http://schemas.microsoft.com/office/powerpoint/2010/main" Requires="p14">
      <p:transition spd="slow" p14:dur="2000" advTm="19457"/>
    </mc:Choice>
    <mc:Fallback>
      <p:transition spd="slow" advTm="19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313EE6-116F-4171-B539-4A76FEB08014}"/>
              </a:ext>
            </a:extLst>
          </p:cNvPr>
          <p:cNvSpPr/>
          <p:nvPr/>
        </p:nvSpPr>
        <p:spPr>
          <a:xfrm>
            <a:off x="6921814" y="0"/>
            <a:ext cx="527018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B9EEF-033A-4D99-9735-EE31E6ED3356}"/>
              </a:ext>
            </a:extLst>
          </p:cNvPr>
          <p:cNvSpPr>
            <a:spLocks noGrp="1"/>
          </p:cNvSpPr>
          <p:nvPr>
            <p:ph type="title"/>
          </p:nvPr>
        </p:nvSpPr>
        <p:spPr>
          <a:xfrm>
            <a:off x="626492" y="365125"/>
            <a:ext cx="6102381" cy="1325563"/>
          </a:xfrm>
        </p:spPr>
        <p:txBody>
          <a:bodyPr>
            <a:normAutofit/>
          </a:bodyPr>
          <a:lstStyle/>
          <a:p>
            <a:r>
              <a:rPr lang="en-US" sz="3600" dirty="0">
                <a:solidFill>
                  <a:schemeClr val="accent1">
                    <a:lumMod val="50000"/>
                  </a:schemeClr>
                </a:solidFill>
                <a:latin typeface="Russo One" panose="02000503050000020004" pitchFamily="2" charset="0"/>
              </a:rPr>
              <a:t>Results</a:t>
            </a:r>
          </a:p>
        </p:txBody>
      </p:sp>
      <p:pic>
        <p:nvPicPr>
          <p:cNvPr id="2050" name="Picture 2">
            <a:extLst>
              <a:ext uri="{FF2B5EF4-FFF2-40B4-BE49-F238E27FC236}">
                <a16:creationId xmlns:a16="http://schemas.microsoft.com/office/drawing/2014/main" id="{D94376B9-182A-4A35-A4B0-51D87D13C1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0967"/>
          <a:stretch/>
        </p:blipFill>
        <p:spPr bwMode="auto">
          <a:xfrm>
            <a:off x="433552" y="1560058"/>
            <a:ext cx="6295322" cy="398271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D6C4CC7-C126-4B08-A6EA-E53AC0B11B3F}"/>
              </a:ext>
            </a:extLst>
          </p:cNvPr>
          <p:cNvSpPr>
            <a:spLocks noGrp="1"/>
          </p:cNvSpPr>
          <p:nvPr>
            <p:ph idx="1"/>
          </p:nvPr>
        </p:nvSpPr>
        <p:spPr>
          <a:xfrm>
            <a:off x="7297445" y="1828800"/>
            <a:ext cx="4172506" cy="3187084"/>
          </a:xfrm>
        </p:spPr>
        <p:txBody>
          <a:bodyPr>
            <a:normAutofit/>
          </a:bodyPr>
          <a:lstStyle/>
          <a:p>
            <a:pPr>
              <a:lnSpc>
                <a:spcPct val="150000"/>
              </a:lnSpc>
            </a:pPr>
            <a:r>
              <a:rPr lang="en-US" sz="2000" dirty="0"/>
              <a:t>Greater computing power</a:t>
            </a:r>
          </a:p>
          <a:p>
            <a:pPr lvl="1">
              <a:lnSpc>
                <a:spcPct val="110000"/>
              </a:lnSpc>
            </a:pPr>
            <a:r>
              <a:rPr lang="en-US" sz="1800" dirty="0"/>
              <a:t>Use a larger sample size of data to ideally gain more accuracy year-round</a:t>
            </a:r>
          </a:p>
          <a:p>
            <a:pPr>
              <a:lnSpc>
                <a:spcPct val="110000"/>
              </a:lnSpc>
            </a:pPr>
            <a:r>
              <a:rPr lang="en-US" sz="2000" dirty="0"/>
              <a:t>Improve on the current model</a:t>
            </a:r>
          </a:p>
          <a:p>
            <a:pPr lvl="1">
              <a:lnSpc>
                <a:spcPct val="110000"/>
              </a:lnSpc>
            </a:pPr>
            <a:r>
              <a:rPr lang="en-US" sz="1800" dirty="0"/>
              <a:t>Add more variables, e.g. Number of previous stops</a:t>
            </a:r>
          </a:p>
          <a:p>
            <a:pPr lvl="1">
              <a:lnSpc>
                <a:spcPct val="110000"/>
              </a:lnSpc>
            </a:pPr>
            <a:r>
              <a:rPr lang="en-US" sz="1800" dirty="0"/>
              <a:t>Add more independent data</a:t>
            </a:r>
          </a:p>
        </p:txBody>
      </p:sp>
      <p:sp>
        <p:nvSpPr>
          <p:cNvPr id="6" name="Title 1">
            <a:extLst>
              <a:ext uri="{FF2B5EF4-FFF2-40B4-BE49-F238E27FC236}">
                <a16:creationId xmlns:a16="http://schemas.microsoft.com/office/drawing/2014/main" id="{4EBB39A6-BFC0-4B92-BC39-8A014D581479}"/>
              </a:ext>
            </a:extLst>
          </p:cNvPr>
          <p:cNvSpPr txBox="1">
            <a:spLocks/>
          </p:cNvSpPr>
          <p:nvPr/>
        </p:nvSpPr>
        <p:spPr>
          <a:xfrm>
            <a:off x="7359587" y="387913"/>
            <a:ext cx="43384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Segoe UI Variable Display Semib" pitchFamily="2" charset="0"/>
                <a:ea typeface="+mj-ea"/>
                <a:cs typeface="+mj-cs"/>
              </a:defRPr>
            </a:lvl1pPr>
          </a:lstStyle>
          <a:p>
            <a:r>
              <a:rPr lang="en-US" sz="3000" b="1" dirty="0">
                <a:solidFill>
                  <a:schemeClr val="accent2"/>
                </a:solidFill>
                <a:latin typeface="Russo One" panose="02000503050000020004" pitchFamily="2" charset="0"/>
              </a:rPr>
              <a:t>Improving Accuracy</a:t>
            </a:r>
          </a:p>
        </p:txBody>
      </p:sp>
      <p:pic>
        <p:nvPicPr>
          <p:cNvPr id="7" name="Picture 2">
            <a:extLst>
              <a:ext uri="{FF2B5EF4-FFF2-40B4-BE49-F238E27FC236}">
                <a16:creationId xmlns:a16="http://schemas.microsoft.com/office/drawing/2014/main" id="{7AA9FAE9-6A08-449B-9A3F-A1D753F289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394" t="31421" b="37331"/>
          <a:stretch/>
        </p:blipFill>
        <p:spPr bwMode="auto">
          <a:xfrm>
            <a:off x="697514" y="5180993"/>
            <a:ext cx="1675649" cy="1211692"/>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7D8582F6-CC17-43CD-9653-F4BAC25CF2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462749974"/>
      </p:ext>
    </p:extLst>
  </p:cSld>
  <p:clrMapOvr>
    <a:masterClrMapping/>
  </p:clrMapOvr>
  <mc:AlternateContent xmlns:mc="http://schemas.openxmlformats.org/markup-compatibility/2006">
    <mc:Choice xmlns:p14="http://schemas.microsoft.com/office/powerpoint/2010/main" Requires="p14">
      <p:transition spd="slow" p14:dur="2000" advTm="20137"/>
    </mc:Choice>
    <mc:Fallback>
      <p:transition spd="slow" advTm="20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A600BF-E322-4D17-9BCB-5CB99DA97AB7}"/>
              </a:ext>
            </a:extLst>
          </p:cNvPr>
          <p:cNvSpPr/>
          <p:nvPr/>
        </p:nvSpPr>
        <p:spPr>
          <a:xfrm>
            <a:off x="0" y="0"/>
            <a:ext cx="707550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9AC002-A68B-41C5-8246-CAC75D24418E}"/>
              </a:ext>
            </a:extLst>
          </p:cNvPr>
          <p:cNvSpPr>
            <a:spLocks noGrp="1"/>
          </p:cNvSpPr>
          <p:nvPr>
            <p:ph type="title"/>
          </p:nvPr>
        </p:nvSpPr>
        <p:spPr>
          <a:xfrm>
            <a:off x="838200" y="365125"/>
            <a:ext cx="5393924" cy="1325563"/>
          </a:xfrm>
        </p:spPr>
        <p:txBody>
          <a:bodyPr/>
          <a:lstStyle/>
          <a:p>
            <a:r>
              <a:rPr lang="en-US" dirty="0">
                <a:solidFill>
                  <a:schemeClr val="accent2"/>
                </a:solidFill>
                <a:latin typeface="Russo One" panose="02000503050000020004" pitchFamily="2" charset="0"/>
              </a:rPr>
              <a:t>Future Possibilities</a:t>
            </a:r>
          </a:p>
        </p:txBody>
      </p:sp>
      <p:sp>
        <p:nvSpPr>
          <p:cNvPr id="3" name="Content Placeholder 2">
            <a:extLst>
              <a:ext uri="{FF2B5EF4-FFF2-40B4-BE49-F238E27FC236}">
                <a16:creationId xmlns:a16="http://schemas.microsoft.com/office/drawing/2014/main" id="{990C3AC2-7105-442D-BF41-7747649A9533}"/>
              </a:ext>
            </a:extLst>
          </p:cNvPr>
          <p:cNvSpPr>
            <a:spLocks noGrp="1"/>
          </p:cNvSpPr>
          <p:nvPr>
            <p:ph idx="1"/>
          </p:nvPr>
        </p:nvSpPr>
        <p:spPr>
          <a:xfrm>
            <a:off x="838200" y="1890943"/>
            <a:ext cx="5393924" cy="4272505"/>
          </a:xfrm>
        </p:spPr>
        <p:txBody>
          <a:bodyPr>
            <a:normAutofit/>
          </a:bodyPr>
          <a:lstStyle/>
          <a:p>
            <a:pPr>
              <a:lnSpc>
                <a:spcPct val="120000"/>
              </a:lnSpc>
            </a:pPr>
            <a:r>
              <a:rPr lang="en-US" sz="2000" dirty="0"/>
              <a:t>Increase scope</a:t>
            </a:r>
          </a:p>
          <a:p>
            <a:pPr lvl="1">
              <a:lnSpc>
                <a:spcPct val="120000"/>
              </a:lnSpc>
            </a:pPr>
            <a:r>
              <a:rPr lang="en-US" sz="1800" dirty="0"/>
              <a:t>Find scheduling data for Amtrak</a:t>
            </a:r>
          </a:p>
          <a:p>
            <a:pPr lvl="1">
              <a:lnSpc>
                <a:spcPct val="120000"/>
              </a:lnSpc>
            </a:pPr>
            <a:r>
              <a:rPr lang="en-US" sz="1800" dirty="0"/>
              <a:t>Expand data scope to SEPTA or NJ light rail, which connect to NJ Rail Transit</a:t>
            </a:r>
          </a:p>
          <a:p>
            <a:pPr>
              <a:lnSpc>
                <a:spcPct val="120000"/>
              </a:lnSpc>
            </a:pPr>
            <a:r>
              <a:rPr lang="en-US" sz="2000" dirty="0"/>
              <a:t>Other uses</a:t>
            </a:r>
          </a:p>
          <a:p>
            <a:pPr lvl="1">
              <a:lnSpc>
                <a:spcPct val="120000"/>
              </a:lnSpc>
            </a:pPr>
            <a:r>
              <a:rPr lang="en-US" sz="1800" dirty="0"/>
              <a:t>Use to figure out the possible causes delay, and how to mitigate it, before it has the chance to affect customers</a:t>
            </a:r>
          </a:p>
          <a:p>
            <a:pPr marL="457200" lvl="1" indent="0">
              <a:lnSpc>
                <a:spcPct val="120000"/>
              </a:lnSpc>
              <a:buNone/>
            </a:pPr>
            <a:endParaRPr lang="en-US" sz="2000" dirty="0"/>
          </a:p>
          <a:p>
            <a:pPr>
              <a:lnSpc>
                <a:spcPct val="120000"/>
              </a:lnSpc>
            </a:pPr>
            <a:endParaRPr lang="en-US" sz="2400" dirty="0"/>
          </a:p>
          <a:p>
            <a:pPr>
              <a:lnSpc>
                <a:spcPct val="120000"/>
              </a:lnSpc>
            </a:pPr>
            <a:endParaRPr lang="en-US" sz="2400" dirty="0"/>
          </a:p>
        </p:txBody>
      </p:sp>
      <p:pic>
        <p:nvPicPr>
          <p:cNvPr id="4" name="Picture 3">
            <a:extLst>
              <a:ext uri="{FF2B5EF4-FFF2-40B4-BE49-F238E27FC236}">
                <a16:creationId xmlns:a16="http://schemas.microsoft.com/office/drawing/2014/main" id="{C6619E3A-45D3-45F4-B3B5-98D9C7CE96CE}"/>
              </a:ext>
            </a:extLst>
          </p:cNvPr>
          <p:cNvPicPr>
            <a:picLocks noChangeAspect="1"/>
          </p:cNvPicPr>
          <p:nvPr/>
        </p:nvPicPr>
        <p:blipFill>
          <a:blip r:embed="rId5"/>
          <a:stretch>
            <a:fillRect/>
          </a:stretch>
        </p:blipFill>
        <p:spPr>
          <a:xfrm>
            <a:off x="8158436" y="111663"/>
            <a:ext cx="3045183" cy="66346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Audio 14">
            <a:hlinkClick r:id="" action="ppaction://media"/>
            <a:extLst>
              <a:ext uri="{FF2B5EF4-FFF2-40B4-BE49-F238E27FC236}">
                <a16:creationId xmlns:a16="http://schemas.microsoft.com/office/drawing/2014/main" id="{1DC4E215-6BF4-41C0-9A45-C81BD7254D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925680051"/>
      </p:ext>
    </p:extLst>
  </p:cSld>
  <p:clrMapOvr>
    <a:masterClrMapping/>
  </p:clrMapOvr>
  <mc:AlternateContent xmlns:mc="http://schemas.openxmlformats.org/markup-compatibility/2006">
    <mc:Choice xmlns:p14="http://schemas.microsoft.com/office/powerpoint/2010/main" Requires="p14">
      <p:transition spd="slow" p14:dur="2000" advTm="21498"/>
    </mc:Choice>
    <mc:Fallback>
      <p:transition spd="slow" advTm="21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BBD25A-FE29-4DA6-BCDC-F4C968AFCE3F}"/>
              </a:ext>
            </a:extLst>
          </p:cNvPr>
          <p:cNvSpPr/>
          <p:nvPr/>
        </p:nvSpPr>
        <p:spPr>
          <a:xfrm flipH="1">
            <a:off x="0" y="0"/>
            <a:ext cx="371379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318E-C43D-4013-B307-F3994B5C827D}"/>
              </a:ext>
            </a:extLst>
          </p:cNvPr>
          <p:cNvSpPr>
            <a:spLocks noGrp="1"/>
          </p:cNvSpPr>
          <p:nvPr>
            <p:ph type="title"/>
          </p:nvPr>
        </p:nvSpPr>
        <p:spPr>
          <a:xfrm>
            <a:off x="422033" y="386616"/>
            <a:ext cx="2844798" cy="1358821"/>
          </a:xfrm>
        </p:spPr>
        <p:txBody>
          <a:bodyPr>
            <a:normAutofit/>
          </a:bodyPr>
          <a:lstStyle/>
          <a:p>
            <a:r>
              <a:rPr lang="en-US" sz="4400" dirty="0">
                <a:solidFill>
                  <a:schemeClr val="accent1">
                    <a:lumMod val="50000"/>
                  </a:schemeClr>
                </a:solidFill>
                <a:latin typeface="Russo One" panose="02000503050000020004" pitchFamily="2" charset="0"/>
              </a:rPr>
              <a:t>Scope</a:t>
            </a:r>
          </a:p>
        </p:txBody>
      </p:sp>
      <p:sp>
        <p:nvSpPr>
          <p:cNvPr id="3" name="Content Placeholder 2">
            <a:extLst>
              <a:ext uri="{FF2B5EF4-FFF2-40B4-BE49-F238E27FC236}">
                <a16:creationId xmlns:a16="http://schemas.microsoft.com/office/drawing/2014/main" id="{859E439C-179C-4873-891A-EBD864FE5BAF}"/>
              </a:ext>
            </a:extLst>
          </p:cNvPr>
          <p:cNvSpPr>
            <a:spLocks noGrp="1"/>
          </p:cNvSpPr>
          <p:nvPr>
            <p:ph idx="1"/>
          </p:nvPr>
        </p:nvSpPr>
        <p:spPr>
          <a:xfrm>
            <a:off x="422033" y="1908699"/>
            <a:ext cx="2924849" cy="4562685"/>
          </a:xfrm>
        </p:spPr>
        <p:txBody>
          <a:bodyPr>
            <a:normAutofit/>
          </a:bodyPr>
          <a:lstStyle/>
          <a:p>
            <a:pPr>
              <a:lnSpc>
                <a:spcPct val="100000"/>
              </a:lnSpc>
            </a:pPr>
            <a:r>
              <a:rPr lang="en-US" sz="1800" dirty="0"/>
              <a:t>Initial idea to develop delay estimates for Amtrak and NJ online ticketing</a:t>
            </a:r>
          </a:p>
          <a:p>
            <a:pPr marL="0" indent="0">
              <a:lnSpc>
                <a:spcPct val="100000"/>
              </a:lnSpc>
              <a:buNone/>
            </a:pPr>
            <a:endParaRPr lang="en-US" sz="1800" dirty="0"/>
          </a:p>
          <a:p>
            <a:pPr>
              <a:lnSpc>
                <a:spcPct val="100000"/>
              </a:lnSpc>
            </a:pPr>
            <a:r>
              <a:rPr lang="en-US" sz="1800" dirty="0"/>
              <a:t>Similar geographies, but data constraints</a:t>
            </a:r>
          </a:p>
          <a:p>
            <a:pPr lvl="1">
              <a:lnSpc>
                <a:spcPct val="100000"/>
              </a:lnSpc>
            </a:pPr>
            <a:r>
              <a:rPr lang="en-US" sz="1800" dirty="0"/>
              <a:t>No scheduling times in Amtrak data</a:t>
            </a:r>
          </a:p>
        </p:txBody>
      </p:sp>
      <p:pic>
        <p:nvPicPr>
          <p:cNvPr id="4" name="Picture 3">
            <a:extLst>
              <a:ext uri="{FF2B5EF4-FFF2-40B4-BE49-F238E27FC236}">
                <a16:creationId xmlns:a16="http://schemas.microsoft.com/office/drawing/2014/main" id="{D63640D0-AC8B-4434-B655-E5D5DFC0B72F}"/>
              </a:ext>
            </a:extLst>
          </p:cNvPr>
          <p:cNvPicPr>
            <a:picLocks noChangeAspect="1"/>
          </p:cNvPicPr>
          <p:nvPr/>
        </p:nvPicPr>
        <p:blipFill rotWithShape="1">
          <a:blip r:embed="rId5"/>
          <a:srcRect l="7944"/>
          <a:stretch/>
        </p:blipFill>
        <p:spPr>
          <a:xfrm>
            <a:off x="3953027" y="695962"/>
            <a:ext cx="4133654" cy="3816814"/>
          </a:xfrm>
          <a:prstGeom prst="rect">
            <a:avLst/>
          </a:prstGeom>
          <a:ln>
            <a:solidFill>
              <a:schemeClr val="bg1">
                <a:lumMod val="95000"/>
              </a:schemeClr>
            </a:solidFill>
          </a:ln>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2BEB31D-1076-4866-8521-4FED901896E1}"/>
              </a:ext>
            </a:extLst>
          </p:cNvPr>
          <p:cNvPicPr>
            <a:picLocks noChangeAspect="1"/>
          </p:cNvPicPr>
          <p:nvPr/>
        </p:nvPicPr>
        <p:blipFill>
          <a:blip r:embed="rId6"/>
          <a:stretch>
            <a:fillRect/>
          </a:stretch>
        </p:blipFill>
        <p:spPr>
          <a:xfrm>
            <a:off x="8229600" y="693802"/>
            <a:ext cx="3321430" cy="3818973"/>
          </a:xfrm>
          <a:prstGeom prst="rect">
            <a:avLst/>
          </a:prstGeom>
          <a:ln>
            <a:solidFill>
              <a:schemeClr val="bg1">
                <a:lumMod val="95000"/>
              </a:schemeClr>
            </a:solidFill>
          </a:ln>
        </p:spPr>
        <p:style>
          <a:lnRef idx="2">
            <a:schemeClr val="dk1"/>
          </a:lnRef>
          <a:fillRef idx="1">
            <a:schemeClr val="lt1"/>
          </a:fillRef>
          <a:effectRef idx="0">
            <a:schemeClr val="dk1"/>
          </a:effectRef>
          <a:fontRef idx="minor">
            <a:schemeClr val="dk1"/>
          </a:fontRef>
        </p:style>
      </p:pic>
      <p:pic>
        <p:nvPicPr>
          <p:cNvPr id="8" name="Picture 2" descr="upload.wikimedia.org/wikipedia/commons/thumb/f/...">
            <a:extLst>
              <a:ext uri="{FF2B5EF4-FFF2-40B4-BE49-F238E27FC236}">
                <a16:creationId xmlns:a16="http://schemas.microsoft.com/office/drawing/2014/main" id="{441A6738-C675-451D-9056-192E0BA67E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3398" y="3415878"/>
            <a:ext cx="1445077" cy="6021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mtrak Makes Travel in America Easy for International Visitors">
            <a:extLst>
              <a:ext uri="{FF2B5EF4-FFF2-40B4-BE49-F238E27FC236}">
                <a16:creationId xmlns:a16="http://schemas.microsoft.com/office/drawing/2014/main" id="{A26F23E0-C8E7-4516-A8E5-2630D3015E4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772"/>
          <a:stretch/>
        </p:blipFill>
        <p:spPr bwMode="auto">
          <a:xfrm>
            <a:off x="3953028" y="4627187"/>
            <a:ext cx="4133654" cy="1844197"/>
          </a:xfrm>
          <a:prstGeom prst="rect">
            <a:avLst/>
          </a:prstGeom>
          <a:ln>
            <a:solidFill>
              <a:schemeClr val="bg1">
                <a:lumMod val="95000"/>
              </a:schemeClr>
            </a:solidFill>
          </a:ln>
        </p:spPr>
        <p:style>
          <a:lnRef idx="2">
            <a:schemeClr val="dk1"/>
          </a:lnRef>
          <a:fillRef idx="1">
            <a:schemeClr val="lt1"/>
          </a:fillRef>
          <a:effectRef idx="0">
            <a:schemeClr val="dk1"/>
          </a:effectRef>
          <a:fontRef idx="minor">
            <a:schemeClr val="dk1"/>
          </a:fontRef>
        </p:style>
      </p:pic>
      <p:pic>
        <p:nvPicPr>
          <p:cNvPr id="3078" name="Picture 6" descr="Rail News - NJ Transit will meet PTC deadline, CEO says. For Railroad  Career Professionals">
            <a:extLst>
              <a:ext uri="{FF2B5EF4-FFF2-40B4-BE49-F238E27FC236}">
                <a16:creationId xmlns:a16="http://schemas.microsoft.com/office/drawing/2014/main" id="{F948E577-4A8C-4778-8BB8-D7D77A1E2E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29598" y="4626144"/>
            <a:ext cx="3321431" cy="1845240"/>
          </a:xfrm>
          <a:prstGeom prst="rect">
            <a:avLst/>
          </a:prstGeom>
          <a:ln>
            <a:solidFill>
              <a:schemeClr val="bg1">
                <a:lumMod val="95000"/>
              </a:schemeClr>
            </a:solidFill>
          </a:ln>
        </p:spPr>
        <p:style>
          <a:lnRef idx="2">
            <a:schemeClr val="dk1"/>
          </a:lnRef>
          <a:fillRef idx="1">
            <a:schemeClr val="lt1"/>
          </a:fillRef>
          <a:effectRef idx="0">
            <a:schemeClr val="dk1"/>
          </a:effectRef>
          <a:fontRef idx="minor">
            <a:schemeClr val="dk1"/>
          </a:fontRef>
        </p:style>
      </p:pic>
      <p:sp>
        <p:nvSpPr>
          <p:cNvPr id="14" name="TextBox 13">
            <a:extLst>
              <a:ext uri="{FF2B5EF4-FFF2-40B4-BE49-F238E27FC236}">
                <a16:creationId xmlns:a16="http://schemas.microsoft.com/office/drawing/2014/main" id="{FE1D416E-2D1B-4078-94BE-CE5BA6E72D15}"/>
              </a:ext>
            </a:extLst>
          </p:cNvPr>
          <p:cNvSpPr txBox="1"/>
          <p:nvPr/>
        </p:nvSpPr>
        <p:spPr>
          <a:xfrm>
            <a:off x="368961" y="6518318"/>
            <a:ext cx="7653031" cy="276999"/>
          </a:xfrm>
          <a:prstGeom prst="rect">
            <a:avLst/>
          </a:prstGeom>
          <a:noFill/>
        </p:spPr>
        <p:txBody>
          <a:bodyPr wrap="square" rtlCol="0">
            <a:spAutoFit/>
          </a:bodyPr>
          <a:lstStyle/>
          <a:p>
            <a:pPr algn="l"/>
            <a:r>
              <a:rPr lang="en-US" sz="1200" i="1" dirty="0"/>
              <a:t>Photo sources: Amtrak, NJ Transit</a:t>
            </a:r>
            <a:endParaRPr lang="en-US" sz="1200" i="1" dirty="0">
              <a:solidFill>
                <a:srgbClr val="404040"/>
              </a:solidFill>
              <a:effectLst/>
              <a:latin typeface="Avenir"/>
            </a:endParaRPr>
          </a:p>
        </p:txBody>
      </p:sp>
      <p:pic>
        <p:nvPicPr>
          <p:cNvPr id="7" name="Audio 6">
            <a:hlinkClick r:id="" action="ppaction://media"/>
            <a:extLst>
              <a:ext uri="{FF2B5EF4-FFF2-40B4-BE49-F238E27FC236}">
                <a16:creationId xmlns:a16="http://schemas.microsoft.com/office/drawing/2014/main" id="{4ECFBD51-D8C8-459E-9137-F5A80C1C0B6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795472350"/>
      </p:ext>
    </p:extLst>
  </p:cSld>
  <p:clrMapOvr>
    <a:masterClrMapping/>
  </p:clrMapOvr>
  <mc:AlternateContent xmlns:mc="http://schemas.openxmlformats.org/markup-compatibility/2006">
    <mc:Choice xmlns:p14="http://schemas.microsoft.com/office/powerpoint/2010/main" Requires="p14">
      <p:transition spd="slow" p14:dur="2000" advTm="20559"/>
    </mc:Choice>
    <mc:Fallback>
      <p:transition spd="slow" advTm="2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A7D76E-094B-451A-8D0D-AEA820611C5C}"/>
              </a:ext>
            </a:extLst>
          </p:cNvPr>
          <p:cNvSpPr/>
          <p:nvPr/>
        </p:nvSpPr>
        <p:spPr>
          <a:xfrm>
            <a:off x="7137647" y="0"/>
            <a:ext cx="505435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37064-C0AA-4F1C-99D7-4D8EB2827A50}"/>
              </a:ext>
            </a:extLst>
          </p:cNvPr>
          <p:cNvSpPr>
            <a:spLocks noGrp="1"/>
          </p:cNvSpPr>
          <p:nvPr>
            <p:ph type="title"/>
          </p:nvPr>
        </p:nvSpPr>
        <p:spPr>
          <a:xfrm>
            <a:off x="7443106" y="271280"/>
            <a:ext cx="3765062" cy="1325563"/>
          </a:xfrm>
        </p:spPr>
        <p:txBody>
          <a:bodyPr/>
          <a:lstStyle/>
          <a:p>
            <a:r>
              <a:rPr lang="en-US" dirty="0">
                <a:solidFill>
                  <a:schemeClr val="accent1">
                    <a:lumMod val="50000"/>
                  </a:schemeClr>
                </a:solidFill>
                <a:latin typeface="Russo One" panose="02000503050000020004" pitchFamily="2" charset="0"/>
              </a:rPr>
              <a:t>NJ Transit</a:t>
            </a:r>
          </a:p>
        </p:txBody>
      </p:sp>
      <p:sp>
        <p:nvSpPr>
          <p:cNvPr id="3" name="Content Placeholder 2">
            <a:extLst>
              <a:ext uri="{FF2B5EF4-FFF2-40B4-BE49-F238E27FC236}">
                <a16:creationId xmlns:a16="http://schemas.microsoft.com/office/drawing/2014/main" id="{79BC62AF-BDEF-411D-94BE-1FC61E126F13}"/>
              </a:ext>
            </a:extLst>
          </p:cNvPr>
          <p:cNvSpPr>
            <a:spLocks noGrp="1"/>
          </p:cNvSpPr>
          <p:nvPr>
            <p:ph idx="1"/>
          </p:nvPr>
        </p:nvSpPr>
        <p:spPr>
          <a:xfrm>
            <a:off x="7371653" y="1699504"/>
            <a:ext cx="4231462" cy="4472953"/>
          </a:xfrm>
        </p:spPr>
        <p:txBody>
          <a:bodyPr>
            <a:normAutofit fontScale="92500" lnSpcReduction="20000"/>
          </a:bodyPr>
          <a:lstStyle/>
          <a:p>
            <a:pPr>
              <a:lnSpc>
                <a:spcPct val="150000"/>
              </a:lnSpc>
            </a:pPr>
            <a:r>
              <a:rPr lang="en-US" sz="2000" dirty="0"/>
              <a:t>New Jersey system differs from Amtrak</a:t>
            </a:r>
          </a:p>
          <a:p>
            <a:pPr lvl="1">
              <a:lnSpc>
                <a:spcPct val="150000"/>
              </a:lnSpc>
            </a:pPr>
            <a:r>
              <a:rPr lang="en-US" sz="1800" dirty="0"/>
              <a:t>One-way tickets or passes, with no expiration date</a:t>
            </a:r>
          </a:p>
          <a:p>
            <a:pPr lvl="1">
              <a:lnSpc>
                <a:spcPct val="150000"/>
              </a:lnSpc>
            </a:pPr>
            <a:r>
              <a:rPr lang="en-US" sz="1800" dirty="0"/>
              <a:t>Ticket prices vary based on distance but not time of reservation </a:t>
            </a:r>
          </a:p>
          <a:p>
            <a:pPr>
              <a:lnSpc>
                <a:spcPct val="150000"/>
              </a:lnSpc>
            </a:pPr>
            <a:r>
              <a:rPr lang="en-US" sz="2000" dirty="0"/>
              <a:t>Tickets can only be bought on the NJ Transit Mobile App or in-person</a:t>
            </a:r>
          </a:p>
          <a:p>
            <a:pPr>
              <a:lnSpc>
                <a:spcPct val="150000"/>
              </a:lnSpc>
            </a:pPr>
            <a:r>
              <a:rPr lang="en-US" sz="2000" dirty="0"/>
              <a:t>Trip Planner gives users scheduled trains based on date and time</a:t>
            </a:r>
          </a:p>
        </p:txBody>
      </p:sp>
      <p:pic>
        <p:nvPicPr>
          <p:cNvPr id="4" name="Picture 3">
            <a:extLst>
              <a:ext uri="{FF2B5EF4-FFF2-40B4-BE49-F238E27FC236}">
                <a16:creationId xmlns:a16="http://schemas.microsoft.com/office/drawing/2014/main" id="{35DD733A-90B7-4DF4-8E54-1BDB25643EEA}"/>
              </a:ext>
            </a:extLst>
          </p:cNvPr>
          <p:cNvPicPr>
            <a:picLocks noChangeAspect="1"/>
          </p:cNvPicPr>
          <p:nvPr/>
        </p:nvPicPr>
        <p:blipFill>
          <a:blip r:embed="rId5"/>
          <a:stretch>
            <a:fillRect/>
          </a:stretch>
        </p:blipFill>
        <p:spPr>
          <a:xfrm>
            <a:off x="379605" y="673471"/>
            <a:ext cx="3193514" cy="989989"/>
          </a:xfrm>
          <a:prstGeom prst="rect">
            <a:avLst/>
          </a:prstGeom>
        </p:spPr>
      </p:pic>
      <p:pic>
        <p:nvPicPr>
          <p:cNvPr id="6" name="Graphic 5">
            <a:extLst>
              <a:ext uri="{FF2B5EF4-FFF2-40B4-BE49-F238E27FC236}">
                <a16:creationId xmlns:a16="http://schemas.microsoft.com/office/drawing/2014/main" id="{BCCC4E12-765D-4D4D-B208-8BB385BF096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43741"/>
          <a:stretch/>
        </p:blipFill>
        <p:spPr>
          <a:xfrm>
            <a:off x="389209" y="1841614"/>
            <a:ext cx="3174305" cy="3858236"/>
          </a:xfrm>
          <a:prstGeom prst="rect">
            <a:avLst/>
          </a:prstGeom>
        </p:spPr>
      </p:pic>
      <p:pic>
        <p:nvPicPr>
          <p:cNvPr id="7" name="Picture 6">
            <a:extLst>
              <a:ext uri="{FF2B5EF4-FFF2-40B4-BE49-F238E27FC236}">
                <a16:creationId xmlns:a16="http://schemas.microsoft.com/office/drawing/2014/main" id="{ECABAD7F-D044-40C2-A5D0-62474C9CFE33}"/>
              </a:ext>
            </a:extLst>
          </p:cNvPr>
          <p:cNvPicPr>
            <a:picLocks noChangeAspect="1"/>
          </p:cNvPicPr>
          <p:nvPr/>
        </p:nvPicPr>
        <p:blipFill>
          <a:blip r:embed="rId8"/>
          <a:stretch>
            <a:fillRect/>
          </a:stretch>
        </p:blipFill>
        <p:spPr>
          <a:xfrm>
            <a:off x="3798603" y="0"/>
            <a:ext cx="3105541" cy="6767911"/>
          </a:xfrm>
          <a:prstGeom prst="rect">
            <a:avLst/>
          </a:prstGeom>
        </p:spPr>
      </p:pic>
      <p:pic>
        <p:nvPicPr>
          <p:cNvPr id="5" name="Audio 4">
            <a:hlinkClick r:id="" action="ppaction://media"/>
            <a:extLst>
              <a:ext uri="{FF2B5EF4-FFF2-40B4-BE49-F238E27FC236}">
                <a16:creationId xmlns:a16="http://schemas.microsoft.com/office/drawing/2014/main" id="{2E6F69D9-5C3B-496E-BCAE-697D3DA76B5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035554086"/>
      </p:ext>
    </p:extLst>
  </p:cSld>
  <p:clrMapOvr>
    <a:masterClrMapping/>
  </p:clrMapOvr>
  <mc:AlternateContent xmlns:mc="http://schemas.openxmlformats.org/markup-compatibility/2006">
    <mc:Choice xmlns:p14="http://schemas.microsoft.com/office/powerpoint/2010/main" Requires="p14">
      <p:transition spd="slow" p14:dur="2000" advTm="20915"/>
    </mc:Choice>
    <mc:Fallback>
      <p:transition spd="slow" advTm="20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4CB38-92CE-4CB9-ACBC-C8A9554A8CB9}"/>
              </a:ext>
            </a:extLst>
          </p:cNvPr>
          <p:cNvSpPr/>
          <p:nvPr/>
        </p:nvSpPr>
        <p:spPr>
          <a:xfrm>
            <a:off x="4452134" y="0"/>
            <a:ext cx="77398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2DC9561-8798-47D0-BBED-A9DE6BC902E1}"/>
              </a:ext>
            </a:extLst>
          </p:cNvPr>
          <p:cNvPicPr>
            <a:picLocks noChangeAspect="1"/>
          </p:cNvPicPr>
          <p:nvPr/>
        </p:nvPicPr>
        <p:blipFill>
          <a:blip r:embed="rId5"/>
          <a:stretch>
            <a:fillRect/>
          </a:stretch>
        </p:blipFill>
        <p:spPr>
          <a:xfrm>
            <a:off x="723713" y="99873"/>
            <a:ext cx="3060591" cy="66582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Oval 4">
            <a:extLst>
              <a:ext uri="{FF2B5EF4-FFF2-40B4-BE49-F238E27FC236}">
                <a16:creationId xmlns:a16="http://schemas.microsoft.com/office/drawing/2014/main" id="{79B17ED1-526C-414E-8AFB-836F4751AF06}"/>
              </a:ext>
            </a:extLst>
          </p:cNvPr>
          <p:cNvSpPr/>
          <p:nvPr/>
        </p:nvSpPr>
        <p:spPr>
          <a:xfrm>
            <a:off x="3096772" y="1468176"/>
            <a:ext cx="812865" cy="774763"/>
          </a:xfrm>
          <a:prstGeom prst="ellipse">
            <a:avLst/>
          </a:prstGeom>
          <a:noFill/>
          <a:ln w="38100">
            <a:solidFill>
              <a:srgbClr val="FF0000"/>
            </a:solidFill>
            <a:extLst>
              <a:ext uri="{C807C97D-BFC1-408E-A445-0C87EB9F89A2}">
                <ask:lineSketchStyleProps xmlns:ask="http://schemas.microsoft.com/office/drawing/2018/sketchyshapes" sd="879248734">
                  <a:custGeom>
                    <a:avLst/>
                    <a:gdLst>
                      <a:gd name="connsiteX0" fmla="*/ 0 w 864851"/>
                      <a:gd name="connsiteY0" fmla="*/ 412156 h 824312"/>
                      <a:gd name="connsiteX1" fmla="*/ 432426 w 864851"/>
                      <a:gd name="connsiteY1" fmla="*/ 0 h 824312"/>
                      <a:gd name="connsiteX2" fmla="*/ 864852 w 864851"/>
                      <a:gd name="connsiteY2" fmla="*/ 412156 h 824312"/>
                      <a:gd name="connsiteX3" fmla="*/ 432426 w 864851"/>
                      <a:gd name="connsiteY3" fmla="*/ 824312 h 824312"/>
                      <a:gd name="connsiteX4" fmla="*/ 0 w 864851"/>
                      <a:gd name="connsiteY4" fmla="*/ 412156 h 82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51" h="824312" extrusionOk="0">
                        <a:moveTo>
                          <a:pt x="0" y="412156"/>
                        </a:moveTo>
                        <a:cubicBezTo>
                          <a:pt x="-22569" y="157989"/>
                          <a:pt x="226889" y="-12085"/>
                          <a:pt x="432426" y="0"/>
                        </a:cubicBezTo>
                        <a:cubicBezTo>
                          <a:pt x="643603" y="15532"/>
                          <a:pt x="901792" y="173506"/>
                          <a:pt x="864852" y="412156"/>
                        </a:cubicBezTo>
                        <a:cubicBezTo>
                          <a:pt x="856996" y="624120"/>
                          <a:pt x="657223" y="867954"/>
                          <a:pt x="432426" y="824312"/>
                        </a:cubicBezTo>
                        <a:cubicBezTo>
                          <a:pt x="226265" y="779255"/>
                          <a:pt x="7836" y="639138"/>
                          <a:pt x="0" y="41215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 name="Oval 5">
            <a:extLst>
              <a:ext uri="{FF2B5EF4-FFF2-40B4-BE49-F238E27FC236}">
                <a16:creationId xmlns:a16="http://schemas.microsoft.com/office/drawing/2014/main" id="{4AA5773E-90C7-4602-87ED-1D8584FE8AC8}"/>
              </a:ext>
            </a:extLst>
          </p:cNvPr>
          <p:cNvSpPr/>
          <p:nvPr/>
        </p:nvSpPr>
        <p:spPr>
          <a:xfrm>
            <a:off x="3096772" y="3867885"/>
            <a:ext cx="812865" cy="774763"/>
          </a:xfrm>
          <a:prstGeom prst="ellipse">
            <a:avLst/>
          </a:prstGeom>
          <a:noFill/>
          <a:ln w="38100">
            <a:solidFill>
              <a:srgbClr val="FF0000"/>
            </a:solidFill>
            <a:extLst>
              <a:ext uri="{C807C97D-BFC1-408E-A445-0C87EB9F89A2}">
                <ask:lineSketchStyleProps xmlns:ask="http://schemas.microsoft.com/office/drawing/2018/sketchyshapes" sd="879248734">
                  <a:custGeom>
                    <a:avLst/>
                    <a:gdLst>
                      <a:gd name="connsiteX0" fmla="*/ 0 w 864851"/>
                      <a:gd name="connsiteY0" fmla="*/ 412156 h 824312"/>
                      <a:gd name="connsiteX1" fmla="*/ 432426 w 864851"/>
                      <a:gd name="connsiteY1" fmla="*/ 0 h 824312"/>
                      <a:gd name="connsiteX2" fmla="*/ 864852 w 864851"/>
                      <a:gd name="connsiteY2" fmla="*/ 412156 h 824312"/>
                      <a:gd name="connsiteX3" fmla="*/ 432426 w 864851"/>
                      <a:gd name="connsiteY3" fmla="*/ 824312 h 824312"/>
                      <a:gd name="connsiteX4" fmla="*/ 0 w 864851"/>
                      <a:gd name="connsiteY4" fmla="*/ 412156 h 82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51" h="824312" extrusionOk="0">
                        <a:moveTo>
                          <a:pt x="0" y="412156"/>
                        </a:moveTo>
                        <a:cubicBezTo>
                          <a:pt x="-22569" y="157989"/>
                          <a:pt x="226889" y="-12085"/>
                          <a:pt x="432426" y="0"/>
                        </a:cubicBezTo>
                        <a:cubicBezTo>
                          <a:pt x="643603" y="15532"/>
                          <a:pt x="901792" y="173506"/>
                          <a:pt x="864852" y="412156"/>
                        </a:cubicBezTo>
                        <a:cubicBezTo>
                          <a:pt x="856996" y="624120"/>
                          <a:pt x="657223" y="867954"/>
                          <a:pt x="432426" y="824312"/>
                        </a:cubicBezTo>
                        <a:cubicBezTo>
                          <a:pt x="226265" y="779255"/>
                          <a:pt x="7836" y="639138"/>
                          <a:pt x="0" y="41215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Title 1">
            <a:extLst>
              <a:ext uri="{FF2B5EF4-FFF2-40B4-BE49-F238E27FC236}">
                <a16:creationId xmlns:a16="http://schemas.microsoft.com/office/drawing/2014/main" id="{18CCABAF-218B-4328-B4BD-592CEF90BAAC}"/>
              </a:ext>
            </a:extLst>
          </p:cNvPr>
          <p:cNvSpPr>
            <a:spLocks noGrp="1"/>
          </p:cNvSpPr>
          <p:nvPr>
            <p:ph type="title"/>
          </p:nvPr>
        </p:nvSpPr>
        <p:spPr>
          <a:xfrm>
            <a:off x="4698124" y="1439362"/>
            <a:ext cx="6655675" cy="879497"/>
          </a:xfrm>
        </p:spPr>
        <p:txBody>
          <a:bodyPr>
            <a:normAutofit/>
          </a:bodyPr>
          <a:lstStyle/>
          <a:p>
            <a:r>
              <a:rPr lang="en-US" sz="3200" dirty="0">
                <a:solidFill>
                  <a:schemeClr val="accent1">
                    <a:lumMod val="50000"/>
                  </a:schemeClr>
                </a:solidFill>
                <a:latin typeface="Russo One" panose="02000503050000020004" pitchFamily="2" charset="0"/>
              </a:rPr>
              <a:t>Trip Option Delay</a:t>
            </a:r>
          </a:p>
        </p:txBody>
      </p:sp>
      <p:pic>
        <p:nvPicPr>
          <p:cNvPr id="8" name="Picture 7">
            <a:extLst>
              <a:ext uri="{FF2B5EF4-FFF2-40B4-BE49-F238E27FC236}">
                <a16:creationId xmlns:a16="http://schemas.microsoft.com/office/drawing/2014/main" id="{36F1E67F-5CBA-416D-A056-B131DD5E6E5E}"/>
              </a:ext>
            </a:extLst>
          </p:cNvPr>
          <p:cNvPicPr>
            <a:picLocks noChangeAspect="1"/>
          </p:cNvPicPr>
          <p:nvPr/>
        </p:nvPicPr>
        <p:blipFill>
          <a:blip r:embed="rId6"/>
          <a:stretch>
            <a:fillRect/>
          </a:stretch>
        </p:blipFill>
        <p:spPr>
          <a:xfrm>
            <a:off x="4698124" y="254672"/>
            <a:ext cx="3806646" cy="1184690"/>
          </a:xfrm>
          <a:prstGeom prst="rect">
            <a:avLst/>
          </a:prstGeom>
        </p:spPr>
      </p:pic>
      <p:sp>
        <p:nvSpPr>
          <p:cNvPr id="9" name="Content Placeholder 2">
            <a:extLst>
              <a:ext uri="{FF2B5EF4-FFF2-40B4-BE49-F238E27FC236}">
                <a16:creationId xmlns:a16="http://schemas.microsoft.com/office/drawing/2014/main" id="{BA1363F0-AB3B-4B98-B372-A33BBE5A5623}"/>
              </a:ext>
            </a:extLst>
          </p:cNvPr>
          <p:cNvSpPr>
            <a:spLocks noGrp="1"/>
          </p:cNvSpPr>
          <p:nvPr>
            <p:ph idx="1"/>
          </p:nvPr>
        </p:nvSpPr>
        <p:spPr>
          <a:xfrm>
            <a:off x="4711098" y="2266857"/>
            <a:ext cx="6757189" cy="2405366"/>
          </a:xfrm>
        </p:spPr>
        <p:txBody>
          <a:bodyPr>
            <a:normAutofit/>
          </a:bodyPr>
          <a:lstStyle/>
          <a:p>
            <a:r>
              <a:rPr lang="en-US" sz="2000" dirty="0"/>
              <a:t>Each time option shows the total predicted delay for that trip</a:t>
            </a:r>
          </a:p>
          <a:p>
            <a:endParaRPr lang="en-US" sz="2400" dirty="0"/>
          </a:p>
        </p:txBody>
      </p:sp>
      <p:pic>
        <p:nvPicPr>
          <p:cNvPr id="10" name="Graphic 9">
            <a:extLst>
              <a:ext uri="{FF2B5EF4-FFF2-40B4-BE49-F238E27FC236}">
                <a16:creationId xmlns:a16="http://schemas.microsoft.com/office/drawing/2014/main" id="{D09F6355-881F-4717-844F-7A1D234453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7622" y="4642648"/>
            <a:ext cx="409575" cy="428625"/>
          </a:xfrm>
          <a:prstGeom prst="rect">
            <a:avLst/>
          </a:prstGeom>
        </p:spPr>
      </p:pic>
      <p:pic>
        <p:nvPicPr>
          <p:cNvPr id="11" name="Graphic 10">
            <a:extLst>
              <a:ext uri="{FF2B5EF4-FFF2-40B4-BE49-F238E27FC236}">
                <a16:creationId xmlns:a16="http://schemas.microsoft.com/office/drawing/2014/main" id="{49561AC7-7A3D-4370-A9F3-91CD9D961B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7622" y="5272969"/>
            <a:ext cx="409575" cy="428625"/>
          </a:xfrm>
          <a:prstGeom prst="rect">
            <a:avLst/>
          </a:prstGeom>
        </p:spPr>
      </p:pic>
      <p:pic>
        <p:nvPicPr>
          <p:cNvPr id="12" name="Graphic 11">
            <a:extLst>
              <a:ext uri="{FF2B5EF4-FFF2-40B4-BE49-F238E27FC236}">
                <a16:creationId xmlns:a16="http://schemas.microsoft.com/office/drawing/2014/main" id="{CDD41EB0-295F-489F-9D9D-6C48E10F1C4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87622" y="5876057"/>
            <a:ext cx="409575" cy="428625"/>
          </a:xfrm>
          <a:prstGeom prst="rect">
            <a:avLst/>
          </a:prstGeom>
        </p:spPr>
      </p:pic>
      <p:sp>
        <p:nvSpPr>
          <p:cNvPr id="13" name="Content Placeholder 2">
            <a:extLst>
              <a:ext uri="{FF2B5EF4-FFF2-40B4-BE49-F238E27FC236}">
                <a16:creationId xmlns:a16="http://schemas.microsoft.com/office/drawing/2014/main" id="{365C0BD7-140A-4AA2-857E-1D4C0133295F}"/>
              </a:ext>
            </a:extLst>
          </p:cNvPr>
          <p:cNvSpPr txBox="1">
            <a:spLocks/>
          </p:cNvSpPr>
          <p:nvPr/>
        </p:nvSpPr>
        <p:spPr>
          <a:xfrm>
            <a:off x="5273720" y="4539141"/>
            <a:ext cx="6579153" cy="1788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en-US" sz="2000" dirty="0"/>
              <a:t>Red = &gt;30 minutes combined predicted delay</a:t>
            </a:r>
          </a:p>
          <a:p>
            <a:pPr marL="0" indent="0">
              <a:lnSpc>
                <a:spcPct val="160000"/>
              </a:lnSpc>
              <a:buFont typeface="Arial" panose="020B0604020202020204" pitchFamily="34" charset="0"/>
              <a:buNone/>
            </a:pPr>
            <a:r>
              <a:rPr lang="en-US" sz="2000" dirty="0"/>
              <a:t>Orange = 20-30 minutes combined predicted delay</a:t>
            </a:r>
          </a:p>
          <a:p>
            <a:pPr marL="0" indent="0">
              <a:lnSpc>
                <a:spcPct val="160000"/>
              </a:lnSpc>
              <a:buFont typeface="Arial" panose="020B0604020202020204" pitchFamily="34" charset="0"/>
              <a:buNone/>
            </a:pPr>
            <a:r>
              <a:rPr lang="en-US" sz="2000" dirty="0"/>
              <a:t>Yellow = 10-20 minutes combined predicted delay</a:t>
            </a:r>
          </a:p>
        </p:txBody>
      </p:sp>
      <p:pic>
        <p:nvPicPr>
          <p:cNvPr id="18" name="Audio 17">
            <a:hlinkClick r:id="" action="ppaction://media"/>
            <a:extLst>
              <a:ext uri="{FF2B5EF4-FFF2-40B4-BE49-F238E27FC236}">
                <a16:creationId xmlns:a16="http://schemas.microsoft.com/office/drawing/2014/main" id="{CCB656FD-F1E8-41CE-9BF0-00E07DE804D8}"/>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181443140"/>
      </p:ext>
    </p:extLst>
  </p:cSld>
  <p:clrMapOvr>
    <a:masterClrMapping/>
  </p:clrMapOvr>
  <mc:AlternateContent xmlns:mc="http://schemas.openxmlformats.org/markup-compatibility/2006">
    <mc:Choice xmlns:p14="http://schemas.microsoft.com/office/powerpoint/2010/main" Requires="p14">
      <p:transition spd="slow" p14:dur="2000" advTm="19458"/>
    </mc:Choice>
    <mc:Fallback>
      <p:transition spd="slow" advTm="19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03D2BC-33FB-460B-9FE7-44A43AC9A4A1}"/>
              </a:ext>
            </a:extLst>
          </p:cNvPr>
          <p:cNvSpPr/>
          <p:nvPr/>
        </p:nvSpPr>
        <p:spPr>
          <a:xfrm>
            <a:off x="4452134" y="0"/>
            <a:ext cx="77398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006F33-02D1-4DAE-807F-AE7116E4EF11}"/>
              </a:ext>
            </a:extLst>
          </p:cNvPr>
          <p:cNvPicPr>
            <a:picLocks noChangeAspect="1"/>
          </p:cNvPicPr>
          <p:nvPr/>
        </p:nvPicPr>
        <p:blipFill>
          <a:blip r:embed="rId5"/>
          <a:stretch>
            <a:fillRect/>
          </a:stretch>
        </p:blipFill>
        <p:spPr>
          <a:xfrm>
            <a:off x="682678" y="90996"/>
            <a:ext cx="3054959" cy="66760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itle 1">
            <a:extLst>
              <a:ext uri="{FF2B5EF4-FFF2-40B4-BE49-F238E27FC236}">
                <a16:creationId xmlns:a16="http://schemas.microsoft.com/office/drawing/2014/main" id="{AE06BE6D-DE9F-4632-B8ED-DBBBC5D18627}"/>
              </a:ext>
            </a:extLst>
          </p:cNvPr>
          <p:cNvSpPr>
            <a:spLocks noGrp="1"/>
          </p:cNvSpPr>
          <p:nvPr>
            <p:ph type="title"/>
          </p:nvPr>
        </p:nvSpPr>
        <p:spPr>
          <a:xfrm>
            <a:off x="4698124" y="1439362"/>
            <a:ext cx="6655675" cy="879497"/>
          </a:xfrm>
        </p:spPr>
        <p:txBody>
          <a:bodyPr>
            <a:normAutofit/>
          </a:bodyPr>
          <a:lstStyle/>
          <a:p>
            <a:r>
              <a:rPr lang="en-US" sz="3200" dirty="0">
                <a:solidFill>
                  <a:schemeClr val="accent1">
                    <a:lumMod val="50000"/>
                  </a:schemeClr>
                </a:solidFill>
                <a:latin typeface="Russo One" panose="02000503050000020004" pitchFamily="2" charset="0"/>
              </a:rPr>
              <a:t>Detailed Trip View</a:t>
            </a:r>
          </a:p>
        </p:txBody>
      </p:sp>
      <p:sp>
        <p:nvSpPr>
          <p:cNvPr id="9" name="Content Placeholder 2">
            <a:extLst>
              <a:ext uri="{FF2B5EF4-FFF2-40B4-BE49-F238E27FC236}">
                <a16:creationId xmlns:a16="http://schemas.microsoft.com/office/drawing/2014/main" id="{FD3A4123-AC9E-427F-A193-405D64F71AD3}"/>
              </a:ext>
            </a:extLst>
          </p:cNvPr>
          <p:cNvSpPr>
            <a:spLocks noGrp="1"/>
          </p:cNvSpPr>
          <p:nvPr>
            <p:ph idx="1"/>
          </p:nvPr>
        </p:nvSpPr>
        <p:spPr>
          <a:xfrm>
            <a:off x="4698124" y="2244501"/>
            <a:ext cx="6655676" cy="1967144"/>
          </a:xfrm>
        </p:spPr>
        <p:txBody>
          <a:bodyPr>
            <a:normAutofit/>
          </a:bodyPr>
          <a:lstStyle/>
          <a:p>
            <a:r>
              <a:rPr lang="en-US" sz="2000" dirty="0"/>
              <a:t>Each leg of trip shows predicted possible delay</a:t>
            </a:r>
          </a:p>
          <a:p>
            <a:r>
              <a:rPr lang="en-US" sz="2000" dirty="0"/>
              <a:t>Categorized below and summed for the overall trip </a:t>
            </a:r>
          </a:p>
          <a:p>
            <a:r>
              <a:rPr lang="en-US" sz="2000" dirty="0"/>
              <a:t>Note: current data is only commuter rail, not light rail</a:t>
            </a:r>
          </a:p>
        </p:txBody>
      </p:sp>
      <p:pic>
        <p:nvPicPr>
          <p:cNvPr id="13" name="Picture 12">
            <a:extLst>
              <a:ext uri="{FF2B5EF4-FFF2-40B4-BE49-F238E27FC236}">
                <a16:creationId xmlns:a16="http://schemas.microsoft.com/office/drawing/2014/main" id="{3CC1FDCE-5804-4DE9-B535-D0A61496BD9E}"/>
              </a:ext>
            </a:extLst>
          </p:cNvPr>
          <p:cNvPicPr>
            <a:picLocks noChangeAspect="1"/>
          </p:cNvPicPr>
          <p:nvPr/>
        </p:nvPicPr>
        <p:blipFill>
          <a:blip r:embed="rId6"/>
          <a:stretch>
            <a:fillRect/>
          </a:stretch>
        </p:blipFill>
        <p:spPr>
          <a:xfrm>
            <a:off x="4698124" y="254672"/>
            <a:ext cx="3806646" cy="1184690"/>
          </a:xfrm>
          <a:prstGeom prst="rect">
            <a:avLst/>
          </a:prstGeom>
        </p:spPr>
      </p:pic>
      <p:pic>
        <p:nvPicPr>
          <p:cNvPr id="12" name="Graphic 11">
            <a:extLst>
              <a:ext uri="{FF2B5EF4-FFF2-40B4-BE49-F238E27FC236}">
                <a16:creationId xmlns:a16="http://schemas.microsoft.com/office/drawing/2014/main" id="{84E6F2F0-D914-447B-846B-D03717849D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7622" y="4642648"/>
            <a:ext cx="409575" cy="428625"/>
          </a:xfrm>
          <a:prstGeom prst="rect">
            <a:avLst/>
          </a:prstGeom>
        </p:spPr>
      </p:pic>
      <p:pic>
        <p:nvPicPr>
          <p:cNvPr id="14" name="Graphic 13">
            <a:extLst>
              <a:ext uri="{FF2B5EF4-FFF2-40B4-BE49-F238E27FC236}">
                <a16:creationId xmlns:a16="http://schemas.microsoft.com/office/drawing/2014/main" id="{75E754D2-D284-4A17-9CAD-04A9801F5B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7622" y="5272969"/>
            <a:ext cx="409575" cy="428625"/>
          </a:xfrm>
          <a:prstGeom prst="rect">
            <a:avLst/>
          </a:prstGeom>
        </p:spPr>
      </p:pic>
      <p:pic>
        <p:nvPicPr>
          <p:cNvPr id="15" name="Graphic 14">
            <a:extLst>
              <a:ext uri="{FF2B5EF4-FFF2-40B4-BE49-F238E27FC236}">
                <a16:creationId xmlns:a16="http://schemas.microsoft.com/office/drawing/2014/main" id="{00E1D508-374C-43F2-AB95-C8C8D554FB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87622" y="5876057"/>
            <a:ext cx="409575" cy="428625"/>
          </a:xfrm>
          <a:prstGeom prst="rect">
            <a:avLst/>
          </a:prstGeom>
        </p:spPr>
      </p:pic>
      <p:sp>
        <p:nvSpPr>
          <p:cNvPr id="16" name="Content Placeholder 2">
            <a:extLst>
              <a:ext uri="{FF2B5EF4-FFF2-40B4-BE49-F238E27FC236}">
                <a16:creationId xmlns:a16="http://schemas.microsoft.com/office/drawing/2014/main" id="{EC992674-D48B-4E45-BED0-3975D9AFEAEF}"/>
              </a:ext>
            </a:extLst>
          </p:cNvPr>
          <p:cNvSpPr txBox="1">
            <a:spLocks/>
          </p:cNvSpPr>
          <p:nvPr/>
        </p:nvSpPr>
        <p:spPr>
          <a:xfrm>
            <a:off x="5273720" y="4539141"/>
            <a:ext cx="6579153" cy="1788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en-US" sz="2000" dirty="0"/>
              <a:t>Red = &gt;30 minutes combined predicted delay</a:t>
            </a:r>
          </a:p>
          <a:p>
            <a:pPr marL="0" indent="0">
              <a:lnSpc>
                <a:spcPct val="160000"/>
              </a:lnSpc>
              <a:buFont typeface="Arial" panose="020B0604020202020204" pitchFamily="34" charset="0"/>
              <a:buNone/>
            </a:pPr>
            <a:r>
              <a:rPr lang="en-US" sz="2000" dirty="0"/>
              <a:t>Orange = 20-30 minutes combined predicted delay</a:t>
            </a:r>
          </a:p>
          <a:p>
            <a:pPr marL="0" indent="0">
              <a:lnSpc>
                <a:spcPct val="160000"/>
              </a:lnSpc>
              <a:buFont typeface="Arial" panose="020B0604020202020204" pitchFamily="34" charset="0"/>
              <a:buNone/>
            </a:pPr>
            <a:r>
              <a:rPr lang="en-US" sz="2000" dirty="0"/>
              <a:t>Yellow = 10-20 minutes combined predicted delay</a:t>
            </a:r>
          </a:p>
        </p:txBody>
      </p:sp>
      <p:pic>
        <p:nvPicPr>
          <p:cNvPr id="10" name="Audio 9">
            <a:hlinkClick r:id="" action="ppaction://media"/>
            <a:extLst>
              <a:ext uri="{FF2B5EF4-FFF2-40B4-BE49-F238E27FC236}">
                <a16:creationId xmlns:a16="http://schemas.microsoft.com/office/drawing/2014/main" id="{19E45A60-FFFB-4315-8DE7-46E1588DCB9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290669473"/>
      </p:ext>
    </p:extLst>
  </p:cSld>
  <p:clrMapOvr>
    <a:masterClrMapping/>
  </p:clrMapOvr>
  <mc:AlternateContent xmlns:mc="http://schemas.openxmlformats.org/markup-compatibility/2006">
    <mc:Choice xmlns:p14="http://schemas.microsoft.com/office/powerpoint/2010/main" Requires="p14">
      <p:transition spd="slow" p14:dur="2000" advTm="20301"/>
    </mc:Choice>
    <mc:Fallback>
      <p:transition spd="slow" advTm="20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2227C-6C66-46C1-B886-7F348916B0C7}"/>
              </a:ext>
            </a:extLst>
          </p:cNvPr>
          <p:cNvSpPr>
            <a:spLocks noGrp="1"/>
          </p:cNvSpPr>
          <p:nvPr>
            <p:ph type="title"/>
          </p:nvPr>
        </p:nvSpPr>
        <p:spPr>
          <a:xfrm>
            <a:off x="719091" y="365125"/>
            <a:ext cx="4101484" cy="1325563"/>
          </a:xfrm>
        </p:spPr>
        <p:txBody>
          <a:bodyPr>
            <a:normAutofit/>
          </a:bodyPr>
          <a:lstStyle/>
          <a:p>
            <a:r>
              <a:rPr lang="en-US" dirty="0">
                <a:latin typeface="Russo One" panose="02000503050000020004" pitchFamily="2" charset="0"/>
              </a:rPr>
              <a:t>Data Structure </a:t>
            </a:r>
          </a:p>
        </p:txBody>
      </p:sp>
      <p:sp>
        <p:nvSpPr>
          <p:cNvPr id="3" name="Content Placeholder 2">
            <a:extLst>
              <a:ext uri="{FF2B5EF4-FFF2-40B4-BE49-F238E27FC236}">
                <a16:creationId xmlns:a16="http://schemas.microsoft.com/office/drawing/2014/main" id="{CC0B94D3-67B1-400D-8B56-BA9394280460}"/>
              </a:ext>
            </a:extLst>
          </p:cNvPr>
          <p:cNvSpPr>
            <a:spLocks noGrp="1"/>
          </p:cNvSpPr>
          <p:nvPr>
            <p:ph idx="1"/>
          </p:nvPr>
        </p:nvSpPr>
        <p:spPr>
          <a:xfrm>
            <a:off x="838200" y="1690687"/>
            <a:ext cx="10400362" cy="4486275"/>
          </a:xfrm>
        </p:spPr>
        <p:txBody>
          <a:bodyPr>
            <a:normAutofit/>
          </a:bodyPr>
          <a:lstStyle/>
          <a:p>
            <a:pPr>
              <a:lnSpc>
                <a:spcPct val="150000"/>
              </a:lnSpc>
            </a:pPr>
            <a:r>
              <a:rPr lang="en-US" sz="2000" b="0" i="0" dirty="0">
                <a:effectLst/>
              </a:rPr>
              <a:t>NJ Transit </a:t>
            </a:r>
            <a:r>
              <a:rPr lang="en-US" sz="2000" b="0" i="0" u="none" strike="noStrike" dirty="0">
                <a:solidFill>
                  <a:srgbClr val="008ABC"/>
                </a:solidFill>
                <a:effectLst/>
                <a:hlinkClick r:id="rId5"/>
              </a:rPr>
              <a:t>DepartureVision</a:t>
            </a:r>
            <a:r>
              <a:rPr lang="en-US" sz="2000" b="0" i="0" dirty="0">
                <a:effectLst/>
              </a:rPr>
              <a:t> Real Time Train Status Service</a:t>
            </a:r>
          </a:p>
          <a:p>
            <a:pPr lvl="1">
              <a:lnSpc>
                <a:spcPct val="150000"/>
              </a:lnSpc>
            </a:pPr>
            <a:r>
              <a:rPr lang="en-US" sz="1800" dirty="0"/>
              <a:t>A</a:t>
            </a:r>
            <a:r>
              <a:rPr lang="en-US" sz="1800" b="0" i="0" dirty="0">
                <a:effectLst/>
              </a:rPr>
              <a:t>ggregated on Kaggle by Pranav Badami</a:t>
            </a:r>
            <a:endParaRPr lang="en-US" sz="1800" dirty="0"/>
          </a:p>
          <a:p>
            <a:pPr>
              <a:lnSpc>
                <a:spcPct val="150000"/>
              </a:lnSpc>
            </a:pPr>
            <a:r>
              <a:rPr lang="en-US" sz="2000" dirty="0"/>
              <a:t>Sample months: January and February 2021</a:t>
            </a:r>
          </a:p>
          <a:p>
            <a:pPr>
              <a:lnSpc>
                <a:spcPct val="150000"/>
              </a:lnSpc>
            </a:pPr>
            <a:endParaRPr lang="en-US" sz="2400" dirty="0"/>
          </a:p>
          <a:p>
            <a:pPr>
              <a:lnSpc>
                <a:spcPct val="150000"/>
              </a:lnSpc>
            </a:pPr>
            <a:endParaRPr lang="en-US" sz="2400" dirty="0"/>
          </a:p>
          <a:p>
            <a:pPr>
              <a:lnSpc>
                <a:spcPct val="150000"/>
              </a:lnSpc>
            </a:pPr>
            <a:endParaRPr lang="en-US" sz="2400" dirty="0"/>
          </a:p>
        </p:txBody>
      </p:sp>
      <p:sp>
        <p:nvSpPr>
          <p:cNvPr id="24" name="Rectangle: Single Corner Snipped 23">
            <a:extLst>
              <a:ext uri="{FF2B5EF4-FFF2-40B4-BE49-F238E27FC236}">
                <a16:creationId xmlns:a16="http://schemas.microsoft.com/office/drawing/2014/main" id="{9F83F381-976F-4CF0-B3C7-D56D2FFA1E6D}"/>
              </a:ext>
            </a:extLst>
          </p:cNvPr>
          <p:cNvSpPr/>
          <p:nvPr/>
        </p:nvSpPr>
        <p:spPr>
          <a:xfrm>
            <a:off x="4820575" y="1088719"/>
            <a:ext cx="6351361" cy="47623"/>
          </a:xfrm>
          <a:prstGeom prst="snip1Rect">
            <a:avLst/>
          </a:prstGeom>
          <a:solidFill>
            <a:srgbClr val="FA7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10">
            <a:extLst>
              <a:ext uri="{FF2B5EF4-FFF2-40B4-BE49-F238E27FC236}">
                <a16:creationId xmlns:a16="http://schemas.microsoft.com/office/drawing/2014/main" id="{1C6CA92D-254D-4584-A519-CD6FA472A34E}"/>
              </a:ext>
            </a:extLst>
          </p:cNvPr>
          <p:cNvGraphicFramePr>
            <a:graphicFrameLocks noGrp="1"/>
          </p:cNvGraphicFramePr>
          <p:nvPr>
            <p:extLst>
              <p:ext uri="{D42A27DB-BD31-4B8C-83A1-F6EECF244321}">
                <p14:modId xmlns:p14="http://schemas.microsoft.com/office/powerpoint/2010/main" val="2048671777"/>
              </p:ext>
            </p:extLst>
          </p:nvPr>
        </p:nvGraphicFramePr>
        <p:xfrm>
          <a:off x="3560942" y="3631482"/>
          <a:ext cx="3688756" cy="2494551"/>
        </p:xfrm>
        <a:graphic>
          <a:graphicData uri="http://schemas.openxmlformats.org/drawingml/2006/table">
            <a:tbl>
              <a:tblPr firstRow="1" bandRow="1">
                <a:tableStyleId>{21E4AEA4-8DFA-4A89-87EB-49C32662AFE0}</a:tableStyleId>
              </a:tblPr>
              <a:tblGrid>
                <a:gridCol w="3688756">
                  <a:extLst>
                    <a:ext uri="{9D8B030D-6E8A-4147-A177-3AD203B41FA5}">
                      <a16:colId xmlns:a16="http://schemas.microsoft.com/office/drawing/2014/main" val="2994606798"/>
                    </a:ext>
                  </a:extLst>
                </a:gridCol>
              </a:tblGrid>
              <a:tr h="411001">
                <a:tc>
                  <a:txBody>
                    <a:bodyPr/>
                    <a:lstStyle/>
                    <a:p>
                      <a:r>
                        <a:rPr lang="en-US" dirty="0"/>
                        <a:t>Spatial Data</a:t>
                      </a:r>
                    </a:p>
                  </a:txBody>
                  <a:tcPr anchor="ctr"/>
                </a:tc>
                <a:extLst>
                  <a:ext uri="{0D108BD9-81ED-4DB2-BD59-A6C34878D82A}">
                    <a16:rowId xmlns:a16="http://schemas.microsoft.com/office/drawing/2014/main" val="2111467905"/>
                  </a:ext>
                </a:extLst>
              </a:tr>
              <a:tr h="416710">
                <a:tc>
                  <a:txBody>
                    <a:bodyPr/>
                    <a:lstStyle/>
                    <a:p>
                      <a:r>
                        <a:rPr lang="en-US" dirty="0"/>
                        <a:t>Start Station Name and ID</a:t>
                      </a:r>
                    </a:p>
                  </a:txBody>
                  <a:tcPr anchor="ctr"/>
                </a:tc>
                <a:extLst>
                  <a:ext uri="{0D108BD9-81ED-4DB2-BD59-A6C34878D82A}">
                    <a16:rowId xmlns:a16="http://schemas.microsoft.com/office/drawing/2014/main" val="1286466309"/>
                  </a:ext>
                </a:extLst>
              </a:tr>
              <a:tr h="416710">
                <a:tc>
                  <a:txBody>
                    <a:bodyPr/>
                    <a:lstStyle/>
                    <a:p>
                      <a:r>
                        <a:rPr lang="en-US" dirty="0"/>
                        <a:t>End Station Name and ID</a:t>
                      </a:r>
                    </a:p>
                  </a:txBody>
                  <a:tcPr anchor="ctr"/>
                </a:tc>
                <a:extLst>
                  <a:ext uri="{0D108BD9-81ED-4DB2-BD59-A6C34878D82A}">
                    <a16:rowId xmlns:a16="http://schemas.microsoft.com/office/drawing/2014/main" val="1250167095"/>
                  </a:ext>
                </a:extLst>
              </a:tr>
              <a:tr h="416710">
                <a:tc>
                  <a:txBody>
                    <a:bodyPr/>
                    <a:lstStyle/>
                    <a:p>
                      <a:r>
                        <a:rPr lang="en-US" dirty="0"/>
                        <a:t>Stop Sequence Number</a:t>
                      </a:r>
                    </a:p>
                  </a:txBody>
                  <a:tcPr anchor="ctr"/>
                </a:tc>
                <a:extLst>
                  <a:ext uri="{0D108BD9-81ED-4DB2-BD59-A6C34878D82A}">
                    <a16:rowId xmlns:a16="http://schemas.microsoft.com/office/drawing/2014/main" val="2447803957"/>
                  </a:ext>
                </a:extLst>
              </a:tr>
              <a:tr h="416710">
                <a:tc>
                  <a:txBody>
                    <a:bodyPr/>
                    <a:lstStyle/>
                    <a:p>
                      <a:r>
                        <a:rPr lang="en-US" dirty="0"/>
                        <a:t>Line Name</a:t>
                      </a:r>
                    </a:p>
                  </a:txBody>
                  <a:tcPr anchor="ctr"/>
                </a:tc>
                <a:extLst>
                  <a:ext uri="{0D108BD9-81ED-4DB2-BD59-A6C34878D82A}">
                    <a16:rowId xmlns:a16="http://schemas.microsoft.com/office/drawing/2014/main" val="475862266"/>
                  </a:ext>
                </a:extLst>
              </a:tr>
              <a:tr h="416710">
                <a:tc>
                  <a:txBody>
                    <a:bodyPr/>
                    <a:lstStyle/>
                    <a:p>
                      <a:endParaRPr lang="en-US" dirty="0"/>
                    </a:p>
                  </a:txBody>
                  <a:tcPr anchor="ctr"/>
                </a:tc>
                <a:extLst>
                  <a:ext uri="{0D108BD9-81ED-4DB2-BD59-A6C34878D82A}">
                    <a16:rowId xmlns:a16="http://schemas.microsoft.com/office/drawing/2014/main" val="4289605753"/>
                  </a:ext>
                </a:extLst>
              </a:tr>
            </a:tbl>
          </a:graphicData>
        </a:graphic>
      </p:graphicFrame>
      <p:graphicFrame>
        <p:nvGraphicFramePr>
          <p:cNvPr id="25" name="Table 10">
            <a:extLst>
              <a:ext uri="{FF2B5EF4-FFF2-40B4-BE49-F238E27FC236}">
                <a16:creationId xmlns:a16="http://schemas.microsoft.com/office/drawing/2014/main" id="{F8035367-A78C-43FE-AFD6-CEF8DF030396}"/>
              </a:ext>
            </a:extLst>
          </p:cNvPr>
          <p:cNvGraphicFramePr>
            <a:graphicFrameLocks noGrp="1"/>
          </p:cNvGraphicFramePr>
          <p:nvPr>
            <p:extLst>
              <p:ext uri="{D42A27DB-BD31-4B8C-83A1-F6EECF244321}">
                <p14:modId xmlns:p14="http://schemas.microsoft.com/office/powerpoint/2010/main" val="2433233370"/>
              </p:ext>
            </p:extLst>
          </p:nvPr>
        </p:nvGraphicFramePr>
        <p:xfrm>
          <a:off x="7483180" y="3642230"/>
          <a:ext cx="3688756" cy="2483800"/>
        </p:xfrm>
        <a:graphic>
          <a:graphicData uri="http://schemas.openxmlformats.org/drawingml/2006/table">
            <a:tbl>
              <a:tblPr firstRow="1" bandRow="1">
                <a:tableStyleId>{21E4AEA4-8DFA-4A89-87EB-49C32662AFE0}</a:tableStyleId>
              </a:tblPr>
              <a:tblGrid>
                <a:gridCol w="3688756">
                  <a:extLst>
                    <a:ext uri="{9D8B030D-6E8A-4147-A177-3AD203B41FA5}">
                      <a16:colId xmlns:a16="http://schemas.microsoft.com/office/drawing/2014/main" val="2994606798"/>
                    </a:ext>
                  </a:extLst>
                </a:gridCol>
              </a:tblGrid>
              <a:tr h="409230">
                <a:tc>
                  <a:txBody>
                    <a:bodyPr/>
                    <a:lstStyle/>
                    <a:p>
                      <a:r>
                        <a:rPr lang="en-US" dirty="0"/>
                        <a:t>Temporal Data</a:t>
                      </a:r>
                    </a:p>
                  </a:txBody>
                  <a:tcPr anchor="ctr"/>
                </a:tc>
                <a:extLst>
                  <a:ext uri="{0D108BD9-81ED-4DB2-BD59-A6C34878D82A}">
                    <a16:rowId xmlns:a16="http://schemas.microsoft.com/office/drawing/2014/main" val="2111467905"/>
                  </a:ext>
                </a:extLst>
              </a:tr>
              <a:tr h="414914">
                <a:tc>
                  <a:txBody>
                    <a:bodyPr/>
                    <a:lstStyle/>
                    <a:p>
                      <a:r>
                        <a:rPr lang="en-US" dirty="0"/>
                        <a:t>Scheduled Time of Departure</a:t>
                      </a:r>
                    </a:p>
                  </a:txBody>
                  <a:tcPr anchor="ctr"/>
                </a:tc>
                <a:extLst>
                  <a:ext uri="{0D108BD9-81ED-4DB2-BD59-A6C34878D82A}">
                    <a16:rowId xmlns:a16="http://schemas.microsoft.com/office/drawing/2014/main" val="1286466309"/>
                  </a:ext>
                </a:extLst>
              </a:tr>
              <a:tr h="414914">
                <a:tc>
                  <a:txBody>
                    <a:bodyPr/>
                    <a:lstStyle/>
                    <a:p>
                      <a:r>
                        <a:rPr lang="en-US" dirty="0"/>
                        <a:t>Actual Time of Departure</a:t>
                      </a:r>
                    </a:p>
                  </a:txBody>
                  <a:tcPr anchor="ctr"/>
                </a:tc>
                <a:extLst>
                  <a:ext uri="{0D108BD9-81ED-4DB2-BD59-A6C34878D82A}">
                    <a16:rowId xmlns:a16="http://schemas.microsoft.com/office/drawing/2014/main" val="1250167095"/>
                  </a:ext>
                </a:extLst>
              </a:tr>
              <a:tr h="414914">
                <a:tc>
                  <a:txBody>
                    <a:bodyPr/>
                    <a:lstStyle/>
                    <a:p>
                      <a:r>
                        <a:rPr lang="en-US" dirty="0"/>
                        <a:t>Calculated Delay (minutes)</a:t>
                      </a:r>
                    </a:p>
                  </a:txBody>
                  <a:tcPr anchor="ctr"/>
                </a:tc>
                <a:extLst>
                  <a:ext uri="{0D108BD9-81ED-4DB2-BD59-A6C34878D82A}">
                    <a16:rowId xmlns:a16="http://schemas.microsoft.com/office/drawing/2014/main" val="2447803957"/>
                  </a:ext>
                </a:extLst>
              </a:tr>
              <a:tr h="414914">
                <a:tc>
                  <a:txBody>
                    <a:bodyPr/>
                    <a:lstStyle/>
                    <a:p>
                      <a:r>
                        <a:rPr lang="en-US" dirty="0"/>
                        <a:t>Date</a:t>
                      </a:r>
                    </a:p>
                  </a:txBody>
                  <a:tcPr anchor="ctr"/>
                </a:tc>
                <a:extLst>
                  <a:ext uri="{0D108BD9-81ED-4DB2-BD59-A6C34878D82A}">
                    <a16:rowId xmlns:a16="http://schemas.microsoft.com/office/drawing/2014/main" val="475862266"/>
                  </a:ext>
                </a:extLst>
              </a:tr>
              <a:tr h="414914">
                <a:tc>
                  <a:txBody>
                    <a:bodyPr/>
                    <a:lstStyle/>
                    <a:p>
                      <a:endParaRPr lang="en-US" dirty="0"/>
                    </a:p>
                  </a:txBody>
                  <a:tcPr anchor="ctr"/>
                </a:tc>
                <a:extLst>
                  <a:ext uri="{0D108BD9-81ED-4DB2-BD59-A6C34878D82A}">
                    <a16:rowId xmlns:a16="http://schemas.microsoft.com/office/drawing/2014/main" val="4289605753"/>
                  </a:ext>
                </a:extLst>
              </a:tr>
            </a:tbl>
          </a:graphicData>
        </a:graphic>
      </p:graphicFrame>
      <p:graphicFrame>
        <p:nvGraphicFramePr>
          <p:cNvPr id="26" name="Table 10">
            <a:extLst>
              <a:ext uri="{FF2B5EF4-FFF2-40B4-BE49-F238E27FC236}">
                <a16:creationId xmlns:a16="http://schemas.microsoft.com/office/drawing/2014/main" id="{DC5098D6-5875-4E4B-A553-4EEA41578E7A}"/>
              </a:ext>
            </a:extLst>
          </p:cNvPr>
          <p:cNvGraphicFramePr>
            <a:graphicFrameLocks noGrp="1"/>
          </p:cNvGraphicFramePr>
          <p:nvPr>
            <p:extLst>
              <p:ext uri="{D42A27DB-BD31-4B8C-83A1-F6EECF244321}">
                <p14:modId xmlns:p14="http://schemas.microsoft.com/office/powerpoint/2010/main" val="967719781"/>
              </p:ext>
            </p:extLst>
          </p:nvPr>
        </p:nvGraphicFramePr>
        <p:xfrm>
          <a:off x="838199" y="3631480"/>
          <a:ext cx="2489261" cy="2494549"/>
        </p:xfrm>
        <a:graphic>
          <a:graphicData uri="http://schemas.openxmlformats.org/drawingml/2006/table">
            <a:tbl>
              <a:tblPr firstRow="1" bandRow="1">
                <a:tableStyleId>{21E4AEA4-8DFA-4A89-87EB-49C32662AFE0}</a:tableStyleId>
              </a:tblPr>
              <a:tblGrid>
                <a:gridCol w="2489261">
                  <a:extLst>
                    <a:ext uri="{9D8B030D-6E8A-4147-A177-3AD203B41FA5}">
                      <a16:colId xmlns:a16="http://schemas.microsoft.com/office/drawing/2014/main" val="2994606798"/>
                    </a:ext>
                  </a:extLst>
                </a:gridCol>
              </a:tblGrid>
              <a:tr h="379612">
                <a:tc>
                  <a:txBody>
                    <a:bodyPr/>
                    <a:lstStyle/>
                    <a:p>
                      <a:r>
                        <a:rPr lang="en-US" dirty="0"/>
                        <a:t>Basic Data</a:t>
                      </a:r>
                    </a:p>
                  </a:txBody>
                  <a:tcPr anchor="ctr"/>
                </a:tc>
                <a:extLst>
                  <a:ext uri="{0D108BD9-81ED-4DB2-BD59-A6C34878D82A}">
                    <a16:rowId xmlns:a16="http://schemas.microsoft.com/office/drawing/2014/main" val="2111467905"/>
                  </a:ext>
                </a:extLst>
              </a:tr>
              <a:tr h="384884">
                <a:tc>
                  <a:txBody>
                    <a:bodyPr/>
                    <a:lstStyle/>
                    <a:p>
                      <a:r>
                        <a:rPr lang="en-US" dirty="0"/>
                        <a:t>Train ID</a:t>
                      </a:r>
                    </a:p>
                  </a:txBody>
                  <a:tcPr anchor="ctr"/>
                </a:tc>
                <a:extLst>
                  <a:ext uri="{0D108BD9-81ED-4DB2-BD59-A6C34878D82A}">
                    <a16:rowId xmlns:a16="http://schemas.microsoft.com/office/drawing/2014/main" val="1286466309"/>
                  </a:ext>
                </a:extLst>
              </a:tr>
              <a:tr h="575401">
                <a:tc>
                  <a:txBody>
                    <a:bodyPr/>
                    <a:lstStyle/>
                    <a:p>
                      <a:r>
                        <a:rPr lang="en-US" dirty="0"/>
                        <a:t>Type (Amtrak or NJT)</a:t>
                      </a:r>
                    </a:p>
                  </a:txBody>
                  <a:tcPr anchor="ctr"/>
                </a:tc>
                <a:extLst>
                  <a:ext uri="{0D108BD9-81ED-4DB2-BD59-A6C34878D82A}">
                    <a16:rowId xmlns:a16="http://schemas.microsoft.com/office/drawing/2014/main" val="1250167095"/>
                  </a:ext>
                </a:extLst>
              </a:tr>
              <a:tr h="384884">
                <a:tc>
                  <a:txBody>
                    <a:bodyPr/>
                    <a:lstStyle/>
                    <a:p>
                      <a:endParaRPr lang="en-US" dirty="0"/>
                    </a:p>
                  </a:txBody>
                  <a:tcPr anchor="ctr"/>
                </a:tc>
                <a:extLst>
                  <a:ext uri="{0D108BD9-81ED-4DB2-BD59-A6C34878D82A}">
                    <a16:rowId xmlns:a16="http://schemas.microsoft.com/office/drawing/2014/main" val="2447803957"/>
                  </a:ext>
                </a:extLst>
              </a:tr>
              <a:tr h="384884">
                <a:tc>
                  <a:txBody>
                    <a:bodyPr/>
                    <a:lstStyle/>
                    <a:p>
                      <a:endParaRPr lang="en-US" dirty="0"/>
                    </a:p>
                  </a:txBody>
                  <a:tcPr anchor="ctr"/>
                </a:tc>
                <a:extLst>
                  <a:ext uri="{0D108BD9-81ED-4DB2-BD59-A6C34878D82A}">
                    <a16:rowId xmlns:a16="http://schemas.microsoft.com/office/drawing/2014/main" val="475862266"/>
                  </a:ext>
                </a:extLst>
              </a:tr>
              <a:tr h="384884">
                <a:tc>
                  <a:txBody>
                    <a:bodyPr/>
                    <a:lstStyle/>
                    <a:p>
                      <a:endParaRPr lang="en-US" dirty="0"/>
                    </a:p>
                  </a:txBody>
                  <a:tcPr anchor="ctr"/>
                </a:tc>
                <a:extLst>
                  <a:ext uri="{0D108BD9-81ED-4DB2-BD59-A6C34878D82A}">
                    <a16:rowId xmlns:a16="http://schemas.microsoft.com/office/drawing/2014/main" val="4289605753"/>
                  </a:ext>
                </a:extLst>
              </a:tr>
            </a:tbl>
          </a:graphicData>
        </a:graphic>
      </p:graphicFrame>
      <p:pic>
        <p:nvPicPr>
          <p:cNvPr id="11" name="Audio 10">
            <a:hlinkClick r:id="" action="ppaction://media"/>
            <a:extLst>
              <a:ext uri="{FF2B5EF4-FFF2-40B4-BE49-F238E27FC236}">
                <a16:creationId xmlns:a16="http://schemas.microsoft.com/office/drawing/2014/main" id="{52B35338-D06E-42A3-BDD8-3E17945EC0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476681227"/>
      </p:ext>
    </p:extLst>
  </p:cSld>
  <p:clrMapOvr>
    <a:masterClrMapping/>
  </p:clrMapOvr>
  <mc:AlternateContent xmlns:mc="http://schemas.openxmlformats.org/markup-compatibility/2006">
    <mc:Choice xmlns:p14="http://schemas.microsoft.com/office/powerpoint/2010/main" Requires="p14">
      <p:transition spd="slow" p14:dur="2000" advTm="18191"/>
    </mc:Choice>
    <mc:Fallback>
      <p:transition spd="slow" advTm="1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2E5F106-6446-49FB-B0CB-B5A394ED0AC8}"/>
              </a:ext>
            </a:extLst>
          </p:cNvPr>
          <p:cNvSpPr>
            <a:spLocks noGrp="1"/>
          </p:cNvSpPr>
          <p:nvPr>
            <p:ph type="title"/>
          </p:nvPr>
        </p:nvSpPr>
        <p:spPr>
          <a:xfrm>
            <a:off x="1046746" y="641850"/>
            <a:ext cx="3346704" cy="1535865"/>
          </a:xfrm>
        </p:spPr>
        <p:txBody>
          <a:bodyPr>
            <a:normAutofit/>
          </a:bodyPr>
          <a:lstStyle/>
          <a:p>
            <a:r>
              <a:rPr lang="en-US" sz="3200" dirty="0">
                <a:latin typeface="Russo One" panose="02000503050000020004" pitchFamily="2" charset="0"/>
              </a:rPr>
              <a:t>Reviewing the Data</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9C92D89C-0018-4103-94C2-7488674A41D9}"/>
              </a:ext>
            </a:extLst>
          </p:cNvPr>
          <p:cNvSpPr>
            <a:spLocks noGrp="1"/>
          </p:cNvSpPr>
          <p:nvPr>
            <p:ph idx="1"/>
          </p:nvPr>
        </p:nvSpPr>
        <p:spPr>
          <a:xfrm>
            <a:off x="5300640" y="641850"/>
            <a:ext cx="6053160" cy="1535865"/>
          </a:xfrm>
        </p:spPr>
        <p:txBody>
          <a:bodyPr anchor="ctr">
            <a:normAutofit/>
          </a:bodyPr>
          <a:lstStyle/>
          <a:p>
            <a:r>
              <a:rPr lang="en-US" sz="1800" dirty="0"/>
              <a:t>Is delay often / severe enough to warrant a tool for it?</a:t>
            </a:r>
          </a:p>
        </p:txBody>
      </p:sp>
      <p:pic>
        <p:nvPicPr>
          <p:cNvPr id="8" name="Picture 7">
            <a:extLst>
              <a:ext uri="{FF2B5EF4-FFF2-40B4-BE49-F238E27FC236}">
                <a16:creationId xmlns:a16="http://schemas.microsoft.com/office/drawing/2014/main" id="{E5C97E42-EAD5-4343-B8D7-6DF8F5187BDD}"/>
              </a:ext>
            </a:extLst>
          </p:cNvPr>
          <p:cNvPicPr>
            <a:picLocks noChangeAspect="1"/>
          </p:cNvPicPr>
          <p:nvPr/>
        </p:nvPicPr>
        <p:blipFill rotWithShape="1">
          <a:blip r:embed="rId5"/>
          <a:srcRect t="948" r="1" b="765"/>
          <a:stretch/>
        </p:blipFill>
        <p:spPr>
          <a:xfrm>
            <a:off x="554416" y="2731167"/>
            <a:ext cx="11167447" cy="3484983"/>
          </a:xfrm>
          <a:prstGeom prst="rect">
            <a:avLst/>
          </a:prstGeom>
        </p:spPr>
      </p:pic>
      <p:pic>
        <p:nvPicPr>
          <p:cNvPr id="2" name="Audio 1">
            <a:hlinkClick r:id="" action="ppaction://media"/>
            <a:extLst>
              <a:ext uri="{FF2B5EF4-FFF2-40B4-BE49-F238E27FC236}">
                <a16:creationId xmlns:a16="http://schemas.microsoft.com/office/drawing/2014/main" id="{210BC765-2FA9-4204-B50A-B3714D98A5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184811736"/>
      </p:ext>
    </p:extLst>
  </p:cSld>
  <p:clrMapOvr>
    <a:masterClrMapping/>
  </p:clrMapOvr>
  <mc:AlternateContent xmlns:mc="http://schemas.openxmlformats.org/markup-compatibility/2006">
    <mc:Choice xmlns:p14="http://schemas.microsoft.com/office/powerpoint/2010/main" Requires="p14">
      <p:transition spd="slow" p14:dur="2000" advTm="18894"/>
    </mc:Choice>
    <mc:Fallback>
      <p:transition spd="slow" advTm="18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3">
            <a:extLst>
              <a:ext uri="{FF2B5EF4-FFF2-40B4-BE49-F238E27FC236}">
                <a16:creationId xmlns:a16="http://schemas.microsoft.com/office/drawing/2014/main" id="{DD15180E-FA4A-4276-B1F5-A3B075D6DCD2}"/>
              </a:ext>
            </a:extLst>
          </p:cNvPr>
          <p:cNvSpPr>
            <a:spLocks noGrp="1"/>
          </p:cNvSpPr>
          <p:nvPr>
            <p:ph type="title"/>
          </p:nvPr>
        </p:nvSpPr>
        <p:spPr>
          <a:xfrm>
            <a:off x="1046746" y="641850"/>
            <a:ext cx="3611880" cy="1535865"/>
          </a:xfrm>
        </p:spPr>
        <p:txBody>
          <a:bodyPr>
            <a:normAutofit/>
          </a:bodyPr>
          <a:lstStyle/>
          <a:p>
            <a:r>
              <a:rPr lang="en-US" sz="3200" dirty="0">
                <a:latin typeface="Russo One" panose="02000503050000020004" pitchFamily="2" charset="0"/>
              </a:rPr>
              <a:t>On Time</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4">
            <a:extLst>
              <a:ext uri="{FF2B5EF4-FFF2-40B4-BE49-F238E27FC236}">
                <a16:creationId xmlns:a16="http://schemas.microsoft.com/office/drawing/2014/main" id="{DEF1D28D-67DB-437A-9C71-9876F1FD64B1}"/>
              </a:ext>
            </a:extLst>
          </p:cNvPr>
          <p:cNvSpPr>
            <a:spLocks noGrp="1"/>
          </p:cNvSpPr>
          <p:nvPr>
            <p:ph idx="1"/>
          </p:nvPr>
        </p:nvSpPr>
        <p:spPr>
          <a:xfrm>
            <a:off x="5300640" y="641850"/>
            <a:ext cx="6096158" cy="1535865"/>
          </a:xfrm>
        </p:spPr>
        <p:txBody>
          <a:bodyPr anchor="ctr">
            <a:normAutofit/>
          </a:bodyPr>
          <a:lstStyle/>
          <a:p>
            <a:r>
              <a:rPr lang="en-US" sz="1800" b="1" dirty="0"/>
              <a:t>On time</a:t>
            </a:r>
            <a:r>
              <a:rPr lang="en-US" sz="1800" dirty="0"/>
              <a:t>: % of trains arriving at the scheduled time at each station stop on a journey</a:t>
            </a:r>
          </a:p>
        </p:txBody>
      </p:sp>
      <p:sp>
        <p:nvSpPr>
          <p:cNvPr id="10" name="TextBox 9">
            <a:extLst>
              <a:ext uri="{FF2B5EF4-FFF2-40B4-BE49-F238E27FC236}">
                <a16:creationId xmlns:a16="http://schemas.microsoft.com/office/drawing/2014/main" id="{2D49BEF2-4D11-4F45-A651-E3D3FACC8E59}"/>
              </a:ext>
            </a:extLst>
          </p:cNvPr>
          <p:cNvSpPr txBox="1"/>
          <p:nvPr/>
        </p:nvSpPr>
        <p:spPr>
          <a:xfrm>
            <a:off x="618424" y="6492875"/>
            <a:ext cx="7653031" cy="276999"/>
          </a:xfrm>
          <a:prstGeom prst="rect">
            <a:avLst/>
          </a:prstGeom>
          <a:noFill/>
        </p:spPr>
        <p:txBody>
          <a:bodyPr wrap="square" rtlCol="0">
            <a:spAutoFit/>
          </a:bodyPr>
          <a:lstStyle/>
          <a:p>
            <a:pPr algn="l"/>
            <a:r>
              <a:rPr lang="en-US" sz="1200" i="1" dirty="0"/>
              <a:t>Definition source: Southern Railway, “</a:t>
            </a:r>
            <a:r>
              <a:rPr lang="en-US" sz="1200" i="1" dirty="0">
                <a:solidFill>
                  <a:srgbClr val="404040"/>
                </a:solidFill>
                <a:effectLst/>
                <a:latin typeface="Avenir"/>
              </a:rPr>
              <a:t>Train service punctuality and reliability”</a:t>
            </a:r>
          </a:p>
        </p:txBody>
      </p:sp>
      <p:pic>
        <p:nvPicPr>
          <p:cNvPr id="3" name="Picture 2" descr="Chart, bar chart&#10;&#10;Description automatically generated">
            <a:extLst>
              <a:ext uri="{FF2B5EF4-FFF2-40B4-BE49-F238E27FC236}">
                <a16:creationId xmlns:a16="http://schemas.microsoft.com/office/drawing/2014/main" id="{6960756C-8F14-4430-88E5-EF661D4EC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982" y="2868669"/>
            <a:ext cx="10358035" cy="3452678"/>
          </a:xfrm>
          <a:prstGeom prst="rect">
            <a:avLst/>
          </a:prstGeom>
        </p:spPr>
      </p:pic>
      <p:pic>
        <p:nvPicPr>
          <p:cNvPr id="2" name="Audio 1">
            <a:hlinkClick r:id="" action="ppaction://media"/>
            <a:extLst>
              <a:ext uri="{FF2B5EF4-FFF2-40B4-BE49-F238E27FC236}">
                <a16:creationId xmlns:a16="http://schemas.microsoft.com/office/drawing/2014/main" id="{A0189D14-A2D4-435C-BCBC-310B9C985A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455318568"/>
      </p:ext>
    </p:extLst>
  </p:cSld>
  <p:clrMapOvr>
    <a:masterClrMapping/>
  </p:clrMapOvr>
  <mc:AlternateContent xmlns:mc="http://schemas.openxmlformats.org/markup-compatibility/2006">
    <mc:Choice xmlns:p14="http://schemas.microsoft.com/office/powerpoint/2010/main" Requires="p14">
      <p:transition spd="slow" p14:dur="2000" advTm="20234"/>
    </mc:Choice>
    <mc:Fallback>
      <p:transition spd="slow" advTm="20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4762A3-B21D-4D41-917A-A742AD32C69D}"/>
              </a:ext>
            </a:extLst>
          </p:cNvPr>
          <p:cNvSpPr>
            <a:spLocks noGrp="1"/>
          </p:cNvSpPr>
          <p:nvPr>
            <p:ph type="title"/>
          </p:nvPr>
        </p:nvSpPr>
        <p:spPr>
          <a:xfrm>
            <a:off x="951100" y="586822"/>
            <a:ext cx="3758060" cy="1645920"/>
          </a:xfrm>
        </p:spPr>
        <p:txBody>
          <a:bodyPr>
            <a:normAutofit/>
          </a:bodyPr>
          <a:lstStyle/>
          <a:p>
            <a:r>
              <a:rPr lang="en-US" sz="2800" dirty="0">
                <a:latin typeface="Russo One" panose="02000503050000020004" pitchFamily="2" charset="0"/>
              </a:rPr>
              <a:t>Public Performance Measure (PPM)</a:t>
            </a:r>
          </a:p>
        </p:txBody>
      </p:sp>
      <p:sp>
        <p:nvSpPr>
          <p:cNvPr id="26" name="Rectangle 2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8" name="Rectangle 2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157AD2-4C02-4A58-B4A0-CFA8B3043B1E}"/>
              </a:ext>
            </a:extLst>
          </p:cNvPr>
          <p:cNvSpPr>
            <a:spLocks noGrp="1"/>
          </p:cNvSpPr>
          <p:nvPr>
            <p:ph idx="1"/>
          </p:nvPr>
        </p:nvSpPr>
        <p:spPr>
          <a:xfrm>
            <a:off x="5250106" y="586822"/>
            <a:ext cx="6106742" cy="1645920"/>
          </a:xfrm>
        </p:spPr>
        <p:txBody>
          <a:bodyPr anchor="ctr">
            <a:normAutofit/>
          </a:bodyPr>
          <a:lstStyle/>
          <a:p>
            <a:pPr>
              <a:lnSpc>
                <a:spcPct val="110000"/>
              </a:lnSpc>
            </a:pPr>
            <a:r>
              <a:rPr lang="en-US" sz="1800" b="1" dirty="0"/>
              <a:t>Public performance measure </a:t>
            </a:r>
            <a:r>
              <a:rPr lang="en-US" sz="1800" dirty="0"/>
              <a:t>(PPM): % of trains arriving at their destination within 5 minutes of schedule</a:t>
            </a:r>
          </a:p>
          <a:p>
            <a:pPr>
              <a:lnSpc>
                <a:spcPct val="110000"/>
              </a:lnSpc>
            </a:pPr>
            <a:r>
              <a:rPr lang="en-US" sz="1800" dirty="0"/>
              <a:t>Philadelphia-Atlantic City Line has the lowest PPM</a:t>
            </a:r>
          </a:p>
        </p:txBody>
      </p:sp>
      <p:pic>
        <p:nvPicPr>
          <p:cNvPr id="17" name="Picture 16">
            <a:extLst>
              <a:ext uri="{FF2B5EF4-FFF2-40B4-BE49-F238E27FC236}">
                <a16:creationId xmlns:a16="http://schemas.microsoft.com/office/drawing/2014/main" id="{D02AE5AD-7B0E-4F79-980B-F1D9868A39E1}"/>
              </a:ext>
            </a:extLst>
          </p:cNvPr>
          <p:cNvPicPr>
            <a:picLocks noChangeAspect="1"/>
          </p:cNvPicPr>
          <p:nvPr/>
        </p:nvPicPr>
        <p:blipFill rotWithShape="1">
          <a:blip r:embed="rId5"/>
          <a:srcRect l="-6572" r="-7431" b="5127"/>
          <a:stretch/>
        </p:blipFill>
        <p:spPr>
          <a:xfrm>
            <a:off x="305195" y="2656864"/>
            <a:ext cx="11581609" cy="3614314"/>
          </a:xfrm>
          <a:prstGeom prst="rect">
            <a:avLst/>
          </a:prstGeom>
        </p:spPr>
      </p:pic>
      <p:pic>
        <p:nvPicPr>
          <p:cNvPr id="9" name="Picture 8">
            <a:extLst>
              <a:ext uri="{FF2B5EF4-FFF2-40B4-BE49-F238E27FC236}">
                <a16:creationId xmlns:a16="http://schemas.microsoft.com/office/drawing/2014/main" id="{0010D313-22CD-49BB-9B86-E21FCD8EB7B2}"/>
              </a:ext>
            </a:extLst>
          </p:cNvPr>
          <p:cNvPicPr>
            <a:picLocks noChangeAspect="1"/>
          </p:cNvPicPr>
          <p:nvPr/>
        </p:nvPicPr>
        <p:blipFill>
          <a:blip r:embed="rId6"/>
          <a:stretch>
            <a:fillRect/>
          </a:stretch>
        </p:blipFill>
        <p:spPr>
          <a:xfrm>
            <a:off x="12192000" y="4924127"/>
            <a:ext cx="4014817" cy="1419235"/>
          </a:xfrm>
          <a:prstGeom prst="rect">
            <a:avLst/>
          </a:prstGeom>
        </p:spPr>
      </p:pic>
      <p:sp>
        <p:nvSpPr>
          <p:cNvPr id="23" name="TextBox 22">
            <a:extLst>
              <a:ext uri="{FF2B5EF4-FFF2-40B4-BE49-F238E27FC236}">
                <a16:creationId xmlns:a16="http://schemas.microsoft.com/office/drawing/2014/main" id="{9CBF758E-09F6-49CC-9955-6412964E80EA}"/>
              </a:ext>
            </a:extLst>
          </p:cNvPr>
          <p:cNvSpPr txBox="1"/>
          <p:nvPr/>
        </p:nvSpPr>
        <p:spPr>
          <a:xfrm>
            <a:off x="618424" y="6492875"/>
            <a:ext cx="7653031" cy="276999"/>
          </a:xfrm>
          <a:prstGeom prst="rect">
            <a:avLst/>
          </a:prstGeom>
          <a:noFill/>
        </p:spPr>
        <p:txBody>
          <a:bodyPr wrap="square" rtlCol="0">
            <a:spAutoFit/>
          </a:bodyPr>
          <a:lstStyle/>
          <a:p>
            <a:pPr algn="l"/>
            <a:r>
              <a:rPr lang="en-US" sz="1200" i="1" dirty="0"/>
              <a:t>Definition source: Southern Railway, “</a:t>
            </a:r>
            <a:r>
              <a:rPr lang="en-US" sz="1200" i="1" dirty="0">
                <a:solidFill>
                  <a:srgbClr val="404040"/>
                </a:solidFill>
                <a:effectLst/>
                <a:latin typeface="Avenir"/>
              </a:rPr>
              <a:t>Train service punctuality and reliability”</a:t>
            </a:r>
          </a:p>
        </p:txBody>
      </p:sp>
      <p:pic>
        <p:nvPicPr>
          <p:cNvPr id="5" name="Audio 4">
            <a:hlinkClick r:id="" action="ppaction://media"/>
            <a:extLst>
              <a:ext uri="{FF2B5EF4-FFF2-40B4-BE49-F238E27FC236}">
                <a16:creationId xmlns:a16="http://schemas.microsoft.com/office/drawing/2014/main" id="{77F1D711-B190-458C-B62A-ACA79215F6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579516805"/>
      </p:ext>
    </p:extLst>
  </p:cSld>
  <p:clrMapOvr>
    <a:masterClrMapping/>
  </p:clrMapOvr>
  <mc:AlternateContent xmlns:mc="http://schemas.openxmlformats.org/markup-compatibility/2006">
    <mc:Choice xmlns:p14="http://schemas.microsoft.com/office/powerpoint/2010/main" Requires="p14">
      <p:transition spd="slow" p14:dur="2000" advTm="19677"/>
    </mc:Choice>
    <mc:Fallback>
      <p:transition spd="slow" advTm="1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4811</TotalTime>
  <Words>1301</Words>
  <Application>Microsoft Office PowerPoint</Application>
  <PresentationFormat>Widescreen</PresentationFormat>
  <Paragraphs>101</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Avenir</vt:lpstr>
      <vt:lpstr>Russo One</vt:lpstr>
      <vt:lpstr>Arial</vt:lpstr>
      <vt:lpstr>Calibri</vt:lpstr>
      <vt:lpstr>Segoe UI</vt:lpstr>
      <vt:lpstr>Segoe UI Variable Display Semib</vt:lpstr>
      <vt:lpstr>Office Theme</vt:lpstr>
      <vt:lpstr>Delay Estimator</vt:lpstr>
      <vt:lpstr>Scope</vt:lpstr>
      <vt:lpstr>NJ Transit</vt:lpstr>
      <vt:lpstr>Trip Option Delay</vt:lpstr>
      <vt:lpstr>Detailed Trip View</vt:lpstr>
      <vt:lpstr>Data Structure </vt:lpstr>
      <vt:lpstr>Reviewing the Data</vt:lpstr>
      <vt:lpstr>On Time</vt:lpstr>
      <vt:lpstr>Public Performance Measure (PPM)</vt:lpstr>
      <vt:lpstr>Regression Model</vt:lpstr>
      <vt:lpstr>Results</vt:lpstr>
      <vt:lpstr>Future Possibilities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Zoe Yoo</dc:creator>
  <cp:lastModifiedBy>Zoe Yoo</cp:lastModifiedBy>
  <cp:revision>17</cp:revision>
  <dcterms:created xsi:type="dcterms:W3CDTF">2021-11-19T17:17:33Z</dcterms:created>
  <dcterms:modified xsi:type="dcterms:W3CDTF">2021-12-16T21:59:46Z</dcterms:modified>
</cp:coreProperties>
</file>